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8" r:id="rId2"/>
    <p:sldId id="272" r:id="rId3"/>
    <p:sldId id="269" r:id="rId4"/>
    <p:sldId id="280" r:id="rId5"/>
    <p:sldId id="276" r:id="rId6"/>
    <p:sldId id="277" r:id="rId7"/>
    <p:sldId id="282" r:id="rId8"/>
    <p:sldId id="275" r:id="rId9"/>
    <p:sldId id="283" r:id="rId10"/>
    <p:sldId id="279" r:id="rId11"/>
    <p:sldId id="267" r:id="rId12"/>
    <p:sldId id="270" r:id="rId13"/>
    <p:sldId id="281" r:id="rId14"/>
    <p:sldId id="273" r:id="rId15"/>
    <p:sldId id="268" r:id="rId16"/>
    <p:sldId id="271" r:id="rId17"/>
    <p:sldId id="274" r:id="rId1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25" d="100"/>
          <a:sy n="125" d="100"/>
        </p:scale>
        <p:origin x="1230" y="114"/>
      </p:cViewPr>
      <p:guideLst>
        <p:guide orient="horz" pos="1620"/>
        <p:guide pos="288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11/01/2024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049364784"/>
      </p:ext>
    </p:extLst>
  </p:cSld>
  <p:clrMapOvr>
    <a:masterClrMapping/>
  </p:clrMapOvr>
  <p:transition spd="slow" advClick="0" advTm="2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11/01/2024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89748334"/>
      </p:ext>
    </p:extLst>
  </p:cSld>
  <p:clrMapOvr>
    <a:masterClrMapping/>
  </p:clrMapOvr>
  <p:transition spd="slow" advClick="0" advTm="2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11/01/2024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3994096687"/>
      </p:ext>
    </p:extLst>
  </p:cSld>
  <p:clrMapOvr>
    <a:masterClrMapping/>
  </p:clrMapOvr>
  <p:transition spd="slow" advClick="0" advTm="2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11/01/2024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90220158"/>
      </p:ext>
    </p:extLst>
  </p:cSld>
  <p:clrMapOvr>
    <a:masterClrMapping/>
  </p:clrMapOvr>
  <p:transition spd="slow" advClick="0" advTm="2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3C3AC1-8F0B-4DF7-BD3F-E6424B2C497F}" type="datetimeFigureOut">
              <a:rPr lang="en-GB" smtClean="0"/>
              <a:pPr/>
              <a:t>11/01/2024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53172241"/>
      </p:ext>
    </p:extLst>
  </p:cSld>
  <p:clrMapOvr>
    <a:masterClrMapping/>
  </p:clrMapOvr>
  <p:transition spd="slow" advClick="0" advTm="2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3C3AC1-8F0B-4DF7-BD3F-E6424B2C497F}" type="datetimeFigureOut">
              <a:rPr lang="en-GB" smtClean="0"/>
              <a:pPr/>
              <a:t>11/01/2024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182499352"/>
      </p:ext>
    </p:extLst>
  </p:cSld>
  <p:clrMapOvr>
    <a:masterClrMapping/>
  </p:clrMapOvr>
  <p:transition spd="slow" advClick="0" advTm="2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3C3AC1-8F0B-4DF7-BD3F-E6424B2C497F}" type="datetimeFigureOut">
              <a:rPr lang="en-GB" smtClean="0"/>
              <a:pPr/>
              <a:t>11/01/2024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3232026249"/>
      </p:ext>
    </p:extLst>
  </p:cSld>
  <p:clrMapOvr>
    <a:masterClrMapping/>
  </p:clrMapOvr>
  <p:transition spd="slow" advClick="0" advTm="2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3C3AC1-8F0B-4DF7-BD3F-E6424B2C497F}" type="datetimeFigureOut">
              <a:rPr lang="en-GB" smtClean="0"/>
              <a:pPr/>
              <a:t>11/01/2024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172718161"/>
      </p:ext>
    </p:extLst>
  </p:cSld>
  <p:clrMapOvr>
    <a:masterClrMapping/>
  </p:clrMapOvr>
  <p:transition spd="slow" advClick="0" advTm="2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3C3AC1-8F0B-4DF7-BD3F-E6424B2C497F}" type="datetimeFigureOut">
              <a:rPr lang="en-GB" smtClean="0"/>
              <a:pPr/>
              <a:t>11/01/2024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1201553520"/>
      </p:ext>
    </p:extLst>
  </p:cSld>
  <p:clrMapOvr>
    <a:masterClrMapping/>
  </p:clrMapOvr>
  <p:transition spd="slow" advClick="0" advTm="2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3C3AC1-8F0B-4DF7-BD3F-E6424B2C497F}" type="datetimeFigureOut">
              <a:rPr lang="en-GB" smtClean="0"/>
              <a:pPr/>
              <a:t>11/01/2024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4123875447"/>
      </p:ext>
    </p:extLst>
  </p:cSld>
  <p:clrMapOvr>
    <a:masterClrMapping/>
  </p:clrMapOvr>
  <p:transition spd="slow" advClick="0" advTm="2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3C3AC1-8F0B-4DF7-BD3F-E6424B2C497F}" type="datetimeFigureOut">
              <a:rPr lang="en-GB" smtClean="0"/>
              <a:pPr/>
              <a:t>11/01/2024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1513832515"/>
      </p:ext>
    </p:extLst>
  </p:cSld>
  <p:clrMapOvr>
    <a:masterClrMapping/>
  </p:clrMapOvr>
  <p:transition spd="slow" advClick="0" advTm="2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3C3AC1-8F0B-4DF7-BD3F-E6424B2C497F}" type="datetimeFigureOut">
              <a:rPr lang="en-GB" smtClean="0"/>
              <a:pPr/>
              <a:t>11/01/2024</a:t>
            </a:fld>
            <a:endParaRPr lang="en-GB"/>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4290B-8D13-4235-A129-4D98C88D05DB}" type="slidenum">
              <a:rPr lang="en-GB" smtClean="0"/>
              <a:pPr/>
              <a:t>‹#›</a:t>
            </a:fld>
            <a:endParaRPr lang="en-GB"/>
          </a:p>
        </p:txBody>
      </p:sp>
    </p:spTree>
    <p:extLst>
      <p:ext uri="{BB962C8B-B14F-4D97-AF65-F5344CB8AC3E}">
        <p14:creationId xmlns:p14="http://schemas.microsoft.com/office/powerpoint/2010/main" val="4281437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2500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196875" y="0"/>
            <a:ext cx="2947123" cy="6858000"/>
          </a:xfrm>
        </p:spPr>
        <p:txBody>
          <a:bodyPr>
            <a:noAutofit/>
          </a:bodyPr>
          <a:lstStyle/>
          <a:p>
            <a:pPr marL="0" indent="0">
              <a:buNone/>
            </a:pPr>
            <a:r>
              <a:rPr lang="lt-LT" sz="2000" b="1" dirty="0">
                <a:latin typeface="Times New Roman" panose="02020603050405020304" pitchFamily="18" charset="0"/>
                <a:cs typeface="Times New Roman" panose="02020603050405020304" pitchFamily="18" charset="0"/>
              </a:rPr>
              <a:t>„Ponia Bovari“ – klasikos kūrinys, kurio pagrindinė veikėja Ema yra stipri Anos Kareninos konkurentė. Tai istorija apie tuštumos jausmą, gyvenimo nuobodulį, vertybes ir vidinį moters pasaulį. </a:t>
            </a:r>
          </a:p>
          <a:p>
            <a:pPr marL="0" indent="0">
              <a:buNone/>
            </a:pPr>
            <a:r>
              <a:rPr lang="lt-LT" sz="2000" b="1" dirty="0">
                <a:latin typeface="Times New Roman" panose="02020603050405020304" pitchFamily="18" charset="0"/>
                <a:cs typeface="Times New Roman" panose="02020603050405020304" pitchFamily="18" charset="0"/>
              </a:rPr>
              <a:t>Romanas „Ponia Bovari“ laikomas šedevru, o autoriaus gebėjimas išjausti moters pasaulį nustebins ne vieną. Nors siužetas paprastas, didžiausias dėmesys čia tenka sudėtingiems charakteriams, personažų sprendimams bei jų pasekmėms. Realistinio stiliaus knyga vaizdžiai parodo, kuo gali baigtis akla meilė. </a:t>
            </a:r>
            <a:endParaRPr lang="lt-LT"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Content Placeholder 6" descr="A book cover of a person's profile&#10;&#10;Description automatically generated">
            <a:extLst>
              <a:ext uri="{FF2B5EF4-FFF2-40B4-BE49-F238E27FC236}">
                <a16:creationId xmlns:a16="http://schemas.microsoft.com/office/drawing/2014/main" id="{018C4E54-0E53-C0B0-8E27-7FB1CCC15A7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49002" y="1393442"/>
            <a:ext cx="2947870" cy="4351338"/>
          </a:xfrm>
        </p:spPr>
      </p:pic>
    </p:spTree>
    <p:extLst>
      <p:ext uri="{BB962C8B-B14F-4D97-AF65-F5344CB8AC3E}">
        <p14:creationId xmlns:p14="http://schemas.microsoft.com/office/powerpoint/2010/main" val="809135227"/>
      </p:ext>
    </p:extLst>
  </p:cSld>
  <p:clrMapOvr>
    <a:masterClrMapping/>
  </p:clrMapOvr>
  <p:transition spd="slow" advClick="0" advTm="25000"/>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010719" y="159799"/>
            <a:ext cx="3067032" cy="6596108"/>
          </a:xfrm>
        </p:spPr>
        <p:txBody>
          <a:bodyPr>
            <a:norm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Poetas Vytautas Mačernis (1921–1944), gyvenęs vos 23 metus, savo vizionieriška poezija įėjo į lietuvių literatūros klasiką. Šioje knygoje skelbiamas kūrybinis autoriaus palikimas – eilėraščiai ir poetinė proza.</a:t>
            </a:r>
            <a:endParaRPr lang="en-GB" sz="2000" b="1" dirty="0">
              <a:latin typeface="Times New Roman" panose="02020603050405020304" pitchFamily="18" charset="0"/>
              <a:cs typeface="Times New Roman" panose="02020603050405020304" pitchFamily="18" charset="0"/>
            </a:endParaRPr>
          </a:p>
        </p:txBody>
      </p:sp>
      <p:pic>
        <p:nvPicPr>
          <p:cNvPr id="7" name="Content Placeholder 6" descr="A book cover with blue and white text&#10;&#10;Description automatically generated">
            <a:extLst>
              <a:ext uri="{FF2B5EF4-FFF2-40B4-BE49-F238E27FC236}">
                <a16:creationId xmlns:a16="http://schemas.microsoft.com/office/drawing/2014/main" id="{FED466DD-8C00-A14F-D95E-2846915C968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133282" y="1475105"/>
            <a:ext cx="2872170" cy="4351338"/>
          </a:xfrm>
        </p:spPr>
      </p:pic>
    </p:spTree>
    <p:extLst>
      <p:ext uri="{BB962C8B-B14F-4D97-AF65-F5344CB8AC3E}">
        <p14:creationId xmlns:p14="http://schemas.microsoft.com/office/powerpoint/2010/main" val="1772051896"/>
      </p:ext>
    </p:extLst>
  </p:cSld>
  <p:clrMapOvr>
    <a:masterClrMapping/>
  </p:clrMapOvr>
  <p:transition spd="slow" advClick="0" advTm="25000"/>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185557" y="193729"/>
            <a:ext cx="2816400" cy="6455044"/>
          </a:xfrm>
        </p:spPr>
        <p:txBody>
          <a:bodyPr>
            <a:normAutofit fontScale="92500" lnSpcReduction="20000"/>
          </a:bodyPr>
          <a:lstStyle/>
          <a:p>
            <a:pPr marL="0" indent="0">
              <a:buNone/>
            </a:pPr>
            <a:r>
              <a:rPr lang="lt-LT" sz="1700" b="1" dirty="0">
                <a:latin typeface="Times New Roman" panose="02020603050405020304" pitchFamily="18" charset="0"/>
                <a:cs typeface="Times New Roman" panose="02020603050405020304" pitchFamily="18" charset="0"/>
              </a:rPr>
              <a:t>Poeto kūrybos rinktinė pradedama eilėraščiais. Jų publikavimas ir viešas skaitymas sukūrė Marcinkevičiaus reikšmės ir populiarumo fenomeną. Iš eilėraščių gausybės stengtasi rinktis tuos, kurių posakiai, vaizdai, įvaizdžiai, imperatyvai yra įsismelkę į žmonių sąmonę. </a:t>
            </a:r>
          </a:p>
          <a:p>
            <a:pPr marL="0" indent="0">
              <a:buNone/>
            </a:pPr>
            <a:r>
              <a:rPr lang="lt-LT" sz="1700" b="1" dirty="0">
                <a:latin typeface="Times New Roman" panose="02020603050405020304" pitchFamily="18" charset="0"/>
                <a:cs typeface="Times New Roman" panose="02020603050405020304" pitchFamily="18" charset="0"/>
              </a:rPr>
              <a:t>Iš poemų parinktos tos, kurios reprezentuoja Marcinkevičiaus posūkį į jam ir skaitytojams svarbiausią temą, kurią įsimintinai įkūnijo „Mažvydo“ baigiamasis žodis: „Lie-tu-va!“ </a:t>
            </a:r>
          </a:p>
          <a:p>
            <a:pPr marL="0" indent="0">
              <a:buNone/>
            </a:pPr>
            <a:r>
              <a:rPr lang="lt-LT" sz="1700" b="1" dirty="0">
                <a:latin typeface="Times New Roman" panose="02020603050405020304" pitchFamily="18" charset="0"/>
                <a:cs typeface="Times New Roman" panose="02020603050405020304" pitchFamily="18" charset="0"/>
              </a:rPr>
              <a:t>Vis atsinaujinančių diskusijų dėl Marcinkevičiaus kūrybos ir laikysenos dalyviams ypač svarbu perskaityti jo esė „Taburetė virš galvos“. Šaltinis – autoriaus mašinraštis, surastas aplanke, ant kurio buvo parašyta „Tik po mirties“.</a:t>
            </a:r>
          </a:p>
          <a:p>
            <a:pPr marL="0" indent="0">
              <a:buNone/>
            </a:pPr>
            <a:r>
              <a:rPr lang="lt-LT" sz="1700" b="1" dirty="0">
                <a:latin typeface="Times New Roman" panose="02020603050405020304" pitchFamily="18" charset="0"/>
                <a:cs typeface="Times New Roman" panose="02020603050405020304" pitchFamily="18" charset="0"/>
              </a:rPr>
              <a:t>Marcinkevičius turėjo talentą – kalbos, literatūros, tautos gyvenimo pajautimo ir supratimo. Kreipė kūrybą į gėrį, harmoniją, bent jos siekiamybę.</a:t>
            </a:r>
          </a:p>
          <a:p>
            <a:pPr marL="0" indent="0">
              <a:buNone/>
            </a:pPr>
            <a:endParaRPr lang="lt-LT" sz="2000" b="1" dirty="0">
              <a:latin typeface="Times New Roman" panose="02020603050405020304" pitchFamily="18" charset="0"/>
              <a:cs typeface="Times New Roman" panose="02020603050405020304" pitchFamily="18" charset="0"/>
            </a:endParaRPr>
          </a:p>
        </p:txBody>
      </p:sp>
      <p:pic>
        <p:nvPicPr>
          <p:cNvPr id="7" name="Content Placeholder 6" descr="A book cover with text&#10;&#10;Description automatically generated">
            <a:extLst>
              <a:ext uri="{FF2B5EF4-FFF2-40B4-BE49-F238E27FC236}">
                <a16:creationId xmlns:a16="http://schemas.microsoft.com/office/drawing/2014/main" id="{ADEFC788-D451-B848-B427-EC863A1FC31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316001" y="1253331"/>
            <a:ext cx="2816400" cy="4351338"/>
          </a:xfrm>
        </p:spPr>
      </p:pic>
    </p:spTree>
    <p:extLst>
      <p:ext uri="{BB962C8B-B14F-4D97-AF65-F5344CB8AC3E}">
        <p14:creationId xmlns:p14="http://schemas.microsoft.com/office/powerpoint/2010/main" val="4256424618"/>
      </p:ext>
    </p:extLst>
  </p:cSld>
  <p:clrMapOvr>
    <a:masterClrMapping/>
  </p:clrMapOvr>
  <p:transition spd="slow" advClick="0" advTm="25000"/>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338703" y="131736"/>
            <a:ext cx="2720056" cy="6656521"/>
          </a:xfrm>
        </p:spPr>
        <p:txBody>
          <a:bodyPr>
            <a:norm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„Dienanaktis“ - aštunta rašytojo ir režisieriaus Vytauto V. Landsbergio eiliavimų knyga. Joje tarp istorinių ir mitologinių koliažų, sudėstytų tarsi scenarijaus nuotrupos ar siurrealistiniai užkalbėjimai, yra ir paprastų atsidūsėjimų apie nūdienį virsmo ir karo laiką, tarpsmą „iš naujo į seną, iš seno atgal“.</a:t>
            </a:r>
            <a:endParaRPr lang="en-GB" sz="2000" b="1" dirty="0">
              <a:latin typeface="Times New Roman" panose="02020603050405020304" pitchFamily="18" charset="0"/>
              <a:cs typeface="Times New Roman" panose="02020603050405020304" pitchFamily="18" charset="0"/>
            </a:endParaRPr>
          </a:p>
        </p:txBody>
      </p:sp>
      <p:pic>
        <p:nvPicPr>
          <p:cNvPr id="7" name="Content Placeholder 6" descr="A close-up of a person&#10;&#10;Description automatically generated">
            <a:extLst>
              <a:ext uri="{FF2B5EF4-FFF2-40B4-BE49-F238E27FC236}">
                <a16:creationId xmlns:a16="http://schemas.microsoft.com/office/drawing/2014/main" id="{B168DD21-3A95-4817-1837-73B08074E3E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500725" y="1337667"/>
            <a:ext cx="2653254" cy="4351338"/>
          </a:xfrm>
        </p:spPr>
      </p:pic>
    </p:spTree>
    <p:extLst>
      <p:ext uri="{BB962C8B-B14F-4D97-AF65-F5344CB8AC3E}">
        <p14:creationId xmlns:p14="http://schemas.microsoft.com/office/powerpoint/2010/main" val="1978079362"/>
      </p:ext>
    </p:extLst>
  </p:cSld>
  <p:clrMapOvr>
    <a:masterClrMapping/>
  </p:clrMapOvr>
  <p:transition spd="slow" advClick="0" advTm="25000"/>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159410" y="292963"/>
            <a:ext cx="2953203" cy="6445188"/>
          </a:xfrm>
        </p:spPr>
        <p:txBody>
          <a:bodyPr>
            <a:noAutofit/>
          </a:bodyPr>
          <a:lstStyle/>
          <a:p>
            <a:pPr marL="0" indent="0">
              <a:buNone/>
            </a:pPr>
            <a:endParaRPr lang="lt-LT" sz="1800" b="1" i="1" dirty="0">
              <a:latin typeface="Times New Roman" panose="02020603050405020304" pitchFamily="18" charset="0"/>
              <a:cs typeface="Times New Roman" panose="02020603050405020304" pitchFamily="18" charset="0"/>
            </a:endParaRPr>
          </a:p>
          <a:p>
            <a:pPr marL="0" indent="0">
              <a:buNone/>
            </a:pPr>
            <a:r>
              <a:rPr lang="lt-LT" sz="1800" b="1" i="1" dirty="0">
                <a:latin typeface="Times New Roman" panose="02020603050405020304" pitchFamily="18" charset="0"/>
                <a:cs typeface="Times New Roman" panose="02020603050405020304" pitchFamily="18" charset="0"/>
              </a:rPr>
              <a:t>"Giedrą Radvilavičiūtę dėl maudymosi kitų autorių tekstuose - knygose, žurnaluose, filmuose, paveiksluose - bent iš dalies galima laikyti, tariant nūnai madingu ir dar nenudėvėtu terminu, postprodukcine' rašytoja [...] G. R. literatūriniai judesiai, [...] įvairių žargonų supynimas, harmoningais sąskambiais ir disonansais grįstų frazių gamyba, smagūs taiklūs posakiai, - šie judesiai ne tik suteikia teksto skaitymo malonumą, bet ir turi galios sukelti ekstaze..."</a:t>
            </a:r>
            <a:br>
              <a:rPr lang="lt-LT" sz="1800" b="1" dirty="0">
                <a:latin typeface="Times New Roman" panose="02020603050405020304" pitchFamily="18" charset="0"/>
                <a:cs typeface="Times New Roman" panose="02020603050405020304" pitchFamily="18" charset="0"/>
              </a:rPr>
            </a:br>
            <a:br>
              <a:rPr lang="lt-LT" sz="1800" b="1" dirty="0">
                <a:latin typeface="Times New Roman" panose="02020603050405020304" pitchFamily="18" charset="0"/>
                <a:cs typeface="Times New Roman" panose="02020603050405020304" pitchFamily="18" charset="0"/>
              </a:rPr>
            </a:br>
            <a:r>
              <a:rPr lang="lt-LT" sz="1800" b="1" dirty="0">
                <a:latin typeface="Times New Roman" panose="02020603050405020304" pitchFamily="18" charset="0"/>
                <a:cs typeface="Times New Roman" panose="02020603050405020304" pitchFamily="18" charset="0"/>
              </a:rPr>
              <a:t>Alfonsas Andriuškevičius, Šiaurės Atėnai</a:t>
            </a:r>
            <a:br>
              <a:rPr lang="lt-LT" sz="1800" b="1" i="1" dirty="0">
                <a:latin typeface="Times New Roman" panose="02020603050405020304" pitchFamily="18" charset="0"/>
                <a:cs typeface="Times New Roman" panose="02020603050405020304" pitchFamily="18" charset="0"/>
              </a:rPr>
            </a:br>
            <a:endParaRPr lang="lt-LT" sz="18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p:txBody>
      </p:sp>
      <p:pic>
        <p:nvPicPr>
          <p:cNvPr id="7" name="Content Placeholder 6" descr="A book cover with text&#10;&#10;Description automatically generated">
            <a:extLst>
              <a:ext uri="{FF2B5EF4-FFF2-40B4-BE49-F238E27FC236}">
                <a16:creationId xmlns:a16="http://schemas.microsoft.com/office/drawing/2014/main" id="{2D7693FD-C194-01DF-3628-03EF7FA4D3C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190190" y="1393442"/>
            <a:ext cx="2953203" cy="4351338"/>
          </a:xfrm>
        </p:spPr>
      </p:pic>
    </p:spTree>
    <p:extLst>
      <p:ext uri="{BB962C8B-B14F-4D97-AF65-F5344CB8AC3E}">
        <p14:creationId xmlns:p14="http://schemas.microsoft.com/office/powerpoint/2010/main" val="3561314136"/>
      </p:ext>
    </p:extLst>
  </p:cSld>
  <p:clrMapOvr>
    <a:masterClrMapping/>
  </p:clrMapOvr>
  <p:transition spd="slow" advClick="0" advTm="25000"/>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332220" y="443883"/>
            <a:ext cx="2580961" cy="6072327"/>
          </a:xfrm>
        </p:spPr>
        <p:txBody>
          <a:bodyPr>
            <a:no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„Gyvenimo išminties aforizmuose“ bandoma parodyti, jog kančią sumažinti įmanoma: pirmiausia – stojiška laikysena (atsisakant iliuzijų, kančią suvokiant kaip neišvengiamą); atsiduodant nesuinteresuotam meno pažinimui, „grynam“ stebėjimui; atsižadant savęs, kaip daro krikščionių šventasis ar budistų atsiskyrėlis. </a:t>
            </a:r>
          </a:p>
          <a:p>
            <a:pPr marL="0" indent="0">
              <a:buNone/>
            </a:pPr>
            <a:endParaRPr lang="lt-LT" sz="2000" b="1" dirty="0">
              <a:latin typeface="Times New Roman" panose="02020603050405020304" pitchFamily="18" charset="0"/>
              <a:cs typeface="Times New Roman" panose="02020603050405020304" pitchFamily="18" charset="0"/>
            </a:endParaRPr>
          </a:p>
        </p:txBody>
      </p:sp>
      <p:pic>
        <p:nvPicPr>
          <p:cNvPr id="7" name="Content Placeholder 6" descr="A book cover with a green background&#10;&#10;Description automatically generated">
            <a:extLst>
              <a:ext uri="{FF2B5EF4-FFF2-40B4-BE49-F238E27FC236}">
                <a16:creationId xmlns:a16="http://schemas.microsoft.com/office/drawing/2014/main" id="{8D38C5A8-4AC0-2CE4-26AA-76F252AB9CB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360331" y="1304377"/>
            <a:ext cx="2847515" cy="4351338"/>
          </a:xfrm>
        </p:spPr>
      </p:pic>
    </p:spTree>
    <p:extLst>
      <p:ext uri="{BB962C8B-B14F-4D97-AF65-F5344CB8AC3E}">
        <p14:creationId xmlns:p14="http://schemas.microsoft.com/office/powerpoint/2010/main" val="408906291"/>
      </p:ext>
    </p:extLst>
  </p:cSld>
  <p:clrMapOvr>
    <a:masterClrMapping/>
  </p:clrMapOvr>
  <p:transition spd="slow" advClick="0" advTm="25000"/>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338704" y="79899"/>
            <a:ext cx="2696808" cy="6693763"/>
          </a:xfrm>
        </p:spPr>
        <p:txBody>
          <a:bodyPr>
            <a:noAutofit/>
          </a:bodyPr>
          <a:lstStyle/>
          <a:p>
            <a:pPr marL="0" indent="0">
              <a:buNone/>
            </a:pPr>
            <a:r>
              <a:rPr lang="lt-LT" sz="1600" b="1" dirty="0">
                <a:latin typeface="Times New Roman" panose="02020603050405020304" pitchFamily="18" charset="0"/>
                <a:cs typeface="Times New Roman" panose="02020603050405020304" pitchFamily="18" charset="0"/>
              </a:rPr>
              <a:t>Vydūnas (1868-1953) laikomas žymiausiu sveikos gyvensenos žinovu ir propaguotoju Lietuvoje. Nuo pat vaikystės dažnai sirgęs ir visaip gydytas, o jaunystėje pasveikęs nuo tuomet beveik nepagydomos ligos, jis jautėsi esąs skirtas patarti kitiems, „kaip sveikatą auginti ir tvirtinti“. Mąstytojas pabrėžė: „Kad žmonės gyventų, kaip to reikalauja gyvybės dėsniai, jie būtų sveiki ir jiems nereikėtų gydytojų ir vaistų.“</a:t>
            </a:r>
          </a:p>
          <a:p>
            <a:pPr marL="0" indent="0">
              <a:buNone/>
            </a:pPr>
            <a:r>
              <a:rPr lang="lt-LT" sz="1600" b="1" dirty="0">
                <a:latin typeface="Times New Roman" panose="02020603050405020304" pitchFamily="18" charset="0"/>
                <a:cs typeface="Times New Roman" panose="02020603050405020304" pitchFamily="18" charset="0"/>
              </a:rPr>
              <a:t>Svarbiausia, pasak Vydūno, yra pažinti save ir suprasti gyvenimą. Gyvenimas esąs augykla, tad žmogus savo esme turėtų nuolat augti ir tvirtėti. Stipri ir šviesi žmogaus esmė (savastis) - asmenybės darnos bei sveikatos sąlyga ir neišsenkanti jaunatviškumo, kūrybingumo ir prasmingos būties versmė.</a:t>
            </a:r>
          </a:p>
          <a:p>
            <a:pPr marL="0" indent="0">
              <a:buNone/>
            </a:pPr>
            <a:endParaRPr lang="en-GB" sz="2000" b="1"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BD63CE3B-19AD-8499-68E8-DBD7A857D60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48997" y="1251111"/>
            <a:ext cx="3089707" cy="4351338"/>
          </a:xfrm>
        </p:spPr>
      </p:pic>
    </p:spTree>
    <p:extLst>
      <p:ext uri="{BB962C8B-B14F-4D97-AF65-F5344CB8AC3E}">
        <p14:creationId xmlns:p14="http://schemas.microsoft.com/office/powerpoint/2010/main" val="1486277363"/>
      </p:ext>
    </p:extLst>
  </p:cSld>
  <p:clrMapOvr>
    <a:masterClrMapping/>
  </p:clrMapOvr>
  <p:transition spd="slow" advClick="0" advTm="25000"/>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338702" y="77492"/>
            <a:ext cx="2727806" cy="6687518"/>
          </a:xfrm>
        </p:spPr>
        <p:txBody>
          <a:bodyPr>
            <a:no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Knygoje „Kaip tapti saulėtu žmogumi“ spausdinami Vydūno tekstai, kuriuose gvildenamos jauniems žmonėms, o taip pat jų ugdytojams ir visuomenei aktualios temos: gyvenimo ir savęs (savo esmės) pažinimas, savojo pašaukimo atradimas ir sėkmingas veikimas, saviugda ir tobulėjimas, asmenybės darna ir sveikata, lyčių kultūra ir kt.</a:t>
            </a:r>
          </a:p>
        </p:txBody>
      </p:sp>
      <p:pic>
        <p:nvPicPr>
          <p:cNvPr id="7" name="Content Placeholder 6" descr="A drawing of a tree with people around it&#10;&#10;Description automatically generated">
            <a:extLst>
              <a:ext uri="{FF2B5EF4-FFF2-40B4-BE49-F238E27FC236}">
                <a16:creationId xmlns:a16="http://schemas.microsoft.com/office/drawing/2014/main" id="{2CAA66D7-25BB-8E3A-3AE9-76D4021084B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359819" y="1245582"/>
            <a:ext cx="2870182" cy="4351338"/>
          </a:xfrm>
        </p:spPr>
      </p:pic>
    </p:spTree>
    <p:extLst>
      <p:ext uri="{BB962C8B-B14F-4D97-AF65-F5344CB8AC3E}">
        <p14:creationId xmlns:p14="http://schemas.microsoft.com/office/powerpoint/2010/main" val="422303114"/>
      </p:ext>
    </p:extLst>
  </p:cSld>
  <p:clrMapOvr>
    <a:masterClrMapping/>
  </p:clrMapOvr>
  <p:transition spd="slow" advClick="0" advTm="25000"/>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338703" y="116237"/>
            <a:ext cx="2689060" cy="6621914"/>
          </a:xfrm>
        </p:spPr>
        <p:txBody>
          <a:bodyPr>
            <a:noAutofit/>
          </a:bodyPr>
          <a:lstStyle/>
          <a:p>
            <a:pPr marL="0" indent="0">
              <a:buNone/>
            </a:pPr>
            <a:r>
              <a:rPr lang="lt-LT" sz="1800" b="1" dirty="0">
                <a:latin typeface="Times New Roman" panose="02020603050405020304" pitchFamily="18" charset="0"/>
                <a:cs typeface="Times New Roman" panose="02020603050405020304" pitchFamily="18" charset="0"/>
              </a:rPr>
              <a:t>Knygoje kunigas Julius Sasnauskas OFM kalba apie stebuklingą žmogaus ir Dievo kraujo ryšį ir interpretuoja Šventąjį Raštą stebėdamas žmonių ir savo kasdienybę.</a:t>
            </a:r>
          </a:p>
          <a:p>
            <a:pPr marL="0" indent="0">
              <a:buNone/>
            </a:pPr>
            <a:r>
              <a:rPr lang="lt-LT" sz="1800" b="1" dirty="0">
                <a:latin typeface="Times New Roman" panose="02020603050405020304" pitchFamily="18" charset="0"/>
                <a:cs typeface="Times New Roman" panose="02020603050405020304" pitchFamily="18" charset="0"/>
              </a:rPr>
              <a:t>Kalbant paprastai, tai – Šventojo Rašto išminties fiksavimas kasdieniame žmonių gyvenime. Bet tai – ne tiesmukas šventraščio eilučių taikymas aprašant kasdienius įvykius ar atskirų sakinių interpretavimas. Visa Šventojo Rašto išmintis ištirpsta kasdienybės sraute, emocijų ir įvykių sūkuryje, tarp kurių – prisiminimų atplaišos ir dvasininko praktikos inkliuzai.</a:t>
            </a:r>
          </a:p>
          <a:p>
            <a:pPr marL="0" indent="0">
              <a:buNone/>
            </a:pPr>
            <a:endParaRPr lang="en-GB" sz="2000" b="1" dirty="0">
              <a:latin typeface="Times New Roman" panose="02020603050405020304" pitchFamily="18" charset="0"/>
              <a:cs typeface="Times New Roman" panose="02020603050405020304" pitchFamily="18" charset="0"/>
            </a:endParaRPr>
          </a:p>
        </p:txBody>
      </p:sp>
      <p:pic>
        <p:nvPicPr>
          <p:cNvPr id="7" name="Content Placeholder 6" descr="A red and black cross with a person's face&#10;&#10;Description automatically generated">
            <a:extLst>
              <a:ext uri="{FF2B5EF4-FFF2-40B4-BE49-F238E27FC236}">
                <a16:creationId xmlns:a16="http://schemas.microsoft.com/office/drawing/2014/main" id="{4FB74F92-1170-E4EB-D5C3-AE55D247B6E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174173" y="1393442"/>
            <a:ext cx="3130458" cy="4351338"/>
          </a:xfrm>
        </p:spPr>
      </p:pic>
    </p:spTree>
    <p:extLst>
      <p:ext uri="{BB962C8B-B14F-4D97-AF65-F5344CB8AC3E}">
        <p14:creationId xmlns:p14="http://schemas.microsoft.com/office/powerpoint/2010/main" val="4292613529"/>
      </p:ext>
    </p:extLst>
  </p:cSld>
  <p:clrMapOvr>
    <a:masterClrMapping/>
  </p:clrMapOvr>
  <p:transition spd="slow" advClick="0" advTm="25000"/>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338702" y="204185"/>
            <a:ext cx="2681311" cy="6445189"/>
          </a:xfrm>
        </p:spPr>
        <p:txBody>
          <a:bodyPr>
            <a:normAutofit fontScale="92500" lnSpcReduction="10000"/>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„Nemoteriškas karo veidas“ – tai knyga apie moteris Antrajame pasauliniame kare, tai ne karo, o jausmų istorija.</a:t>
            </a:r>
          </a:p>
          <a:p>
            <a:pPr marL="0" indent="0">
              <a:buNone/>
            </a:pPr>
            <a:r>
              <a:rPr lang="lt-LT" sz="2000" b="1" i="1" dirty="0">
                <a:latin typeface="Times New Roman" panose="02020603050405020304" pitchFamily="18" charset="0"/>
                <a:cs typeface="Times New Roman" panose="02020603050405020304" pitchFamily="18" charset="0"/>
              </a:rPr>
              <a:t>„Moterų pasakojimai kitokie ir apie kitką. „Moteriškas“ karas savų spalvų, savų kvapų, savaip nušviestas ir savos jausmų erdvės. Savų žodžių.</a:t>
            </a:r>
            <a:br>
              <a:rPr lang="lt-LT" sz="2000" b="1" i="1" dirty="0">
                <a:latin typeface="Times New Roman" panose="02020603050405020304" pitchFamily="18" charset="0"/>
                <a:cs typeface="Times New Roman" panose="02020603050405020304" pitchFamily="18" charset="0"/>
              </a:rPr>
            </a:br>
            <a:r>
              <a:rPr lang="lt-LT" sz="2000" b="1" i="1" dirty="0">
                <a:latin typeface="Times New Roman" panose="02020603050405020304" pitchFamily="18" charset="0"/>
                <a:cs typeface="Times New Roman" panose="02020603050405020304" pitchFamily="18" charset="0"/>
              </a:rPr>
              <a:t>Ten nėra didvyrių ir neįtikėtinų žygdarbių, ten yra tiesiog žmonės, užimti nežmonišku darbu. Ir kenčia ten ne tiktai jie (žmonės!), bet ir žemė, ir paukščiai, ir medžiai.</a:t>
            </a:r>
            <a:br>
              <a:rPr lang="lt-LT" sz="2000" b="1" i="1" dirty="0">
                <a:latin typeface="Times New Roman" panose="02020603050405020304" pitchFamily="18" charset="0"/>
                <a:cs typeface="Times New Roman" panose="02020603050405020304" pitchFamily="18" charset="0"/>
              </a:rPr>
            </a:br>
            <a:r>
              <a:rPr lang="lt-LT" sz="2000" b="1" i="1" dirty="0">
                <a:latin typeface="Times New Roman" panose="02020603050405020304" pitchFamily="18" charset="0"/>
                <a:cs typeface="Times New Roman" panose="02020603050405020304" pitchFamily="18" charset="0"/>
              </a:rPr>
              <a:t>Noriu parašyti šito karo istoriją. Moterišką istoriją.“</a:t>
            </a:r>
            <a:br>
              <a:rPr lang="lt-LT" sz="2000" b="1" i="1" dirty="0">
                <a:latin typeface="Times New Roman" panose="02020603050405020304" pitchFamily="18" charset="0"/>
                <a:cs typeface="Times New Roman" panose="02020603050405020304" pitchFamily="18" charset="0"/>
              </a:rPr>
            </a:br>
            <a:r>
              <a:rPr lang="lt-LT" sz="2000" b="1" i="1" dirty="0">
                <a:latin typeface="Times New Roman" panose="02020603050405020304" pitchFamily="18" charset="0"/>
                <a:cs typeface="Times New Roman" panose="02020603050405020304" pitchFamily="18" charset="0"/>
              </a:rPr>
              <a:t>       </a:t>
            </a:r>
            <a:r>
              <a:rPr lang="lt-LT" sz="2000" b="1" dirty="0">
                <a:latin typeface="Times New Roman" panose="02020603050405020304" pitchFamily="18" charset="0"/>
                <a:cs typeface="Times New Roman" panose="02020603050405020304" pitchFamily="18" charset="0"/>
              </a:rPr>
              <a:t>Svetlana Aleksijevič</a:t>
            </a:r>
          </a:p>
          <a:p>
            <a:pPr marL="0" indent="0">
              <a:buNone/>
            </a:pPr>
            <a:endParaRPr lang="en-GB" sz="1700" dirty="0"/>
          </a:p>
        </p:txBody>
      </p:sp>
      <p:pic>
        <p:nvPicPr>
          <p:cNvPr id="7" name="Content Placeholder 6" descr="A person in a white dress with an object&#10;&#10;Description automatically generated">
            <a:extLst>
              <a:ext uri="{FF2B5EF4-FFF2-40B4-BE49-F238E27FC236}">
                <a16:creationId xmlns:a16="http://schemas.microsoft.com/office/drawing/2014/main" id="{9B327DC8-B247-7759-E682-6E83A6A42F6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36620" y="1283654"/>
            <a:ext cx="2628900" cy="4286250"/>
          </a:xfrm>
        </p:spPr>
      </p:pic>
    </p:spTree>
    <p:extLst>
      <p:ext uri="{BB962C8B-B14F-4D97-AF65-F5344CB8AC3E}">
        <p14:creationId xmlns:p14="http://schemas.microsoft.com/office/powerpoint/2010/main" val="2107678117"/>
      </p:ext>
    </p:extLst>
  </p:cSld>
  <p:clrMapOvr>
    <a:masterClrMapping/>
  </p:clrMapOvr>
  <p:transition spd="slow" advClick="0" advTm="25000"/>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324600" y="168675"/>
            <a:ext cx="2819398" cy="6409677"/>
          </a:xfrm>
        </p:spPr>
        <p:txBody>
          <a:bodyPr>
            <a:no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Romane „Austerlicas“  W. G. Sebaldas pasakoja apie šaknų, savosios kalbos ir vardo netekusį žmogų, kuris ieškodamas tėvynės, namų, vietos šiame pasaulyje bando išspręsti sudėtingiausią savo praeities mįslę ir sykiu nutapo skausmingą XX a. Europos istorijos panoramą.</a:t>
            </a:r>
          </a:p>
        </p:txBody>
      </p:sp>
      <p:pic>
        <p:nvPicPr>
          <p:cNvPr id="7" name="Content Placeholder 6" descr="A book cover of a young child&#10;&#10;Description automatically generated">
            <a:extLst>
              <a:ext uri="{FF2B5EF4-FFF2-40B4-BE49-F238E27FC236}">
                <a16:creationId xmlns:a16="http://schemas.microsoft.com/office/drawing/2014/main" id="{31EA86FC-8E71-DDA3-5F9B-769D1D75D62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69655" y="1412490"/>
            <a:ext cx="2898523" cy="4199638"/>
          </a:xfrm>
        </p:spPr>
      </p:pic>
    </p:spTree>
    <p:extLst>
      <p:ext uri="{BB962C8B-B14F-4D97-AF65-F5344CB8AC3E}">
        <p14:creationId xmlns:p14="http://schemas.microsoft.com/office/powerpoint/2010/main" val="1752037979"/>
      </p:ext>
    </p:extLst>
  </p:cSld>
  <p:clrMapOvr>
    <a:masterClrMapping/>
  </p:clrMapOvr>
  <p:transition spd="slow" advClick="0" advTm="25000"/>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89"/>
            <a:ext cx="2153321" cy="2413787"/>
          </a:xfrm>
        </p:spPr>
        <p:txBody>
          <a:bodyPr anchor="t">
            <a:normAutofit/>
          </a:bodyPr>
          <a:lstStyle/>
          <a:p>
            <a:r>
              <a:rPr lang="lt-LT" sz="2600" b="1" dirty="0">
                <a:solidFill>
                  <a:srgbClr val="FFFFFF"/>
                </a:solidFill>
                <a:latin typeface="Algerian" panose="04020705040A02060702" pitchFamily="82" charset="0"/>
                <a:cs typeface="Biome" panose="020B0502040204020203" pitchFamily="34" charset="0"/>
              </a:rPr>
              <a:t>NAUJOS KNYGOS. </a:t>
            </a:r>
            <a:br>
              <a:rPr lang="lt-LT" sz="2600" b="1" dirty="0">
                <a:solidFill>
                  <a:srgbClr val="FFFFFF"/>
                </a:solidFill>
                <a:latin typeface="Algerian" panose="04020705040A02060702" pitchFamily="82" charset="0"/>
                <a:cs typeface="Biome" panose="020B0502040204020203" pitchFamily="34" charset="0"/>
              </a:rPr>
            </a:br>
            <a:r>
              <a:rPr lang="lt-LT" sz="2600" b="1" dirty="0">
                <a:solidFill>
                  <a:srgbClr val="FFFFFF"/>
                </a:solidFill>
                <a:latin typeface="Algerian" panose="04020705040A02060702" pitchFamily="82" charset="0"/>
                <a:cs typeface="Biome" panose="020B0502040204020203" pitchFamily="34" charset="0"/>
              </a:rPr>
              <a:t>KVIEČIAME Į BIBLIOTEKĄ</a:t>
            </a:r>
            <a:r>
              <a:rPr lang="en-GB" sz="2600" b="1" dirty="0">
                <a:solidFill>
                  <a:srgbClr val="FFFFFF"/>
                </a:solidFill>
                <a:latin typeface="Algerian" panose="04020705040A02060702" pitchFamily="82" charset="0"/>
                <a:cs typeface="Biome" panose="020B0502040204020203" pitchFamily="34" charset="0"/>
              </a:rPr>
              <a:t>!</a:t>
            </a:r>
            <a:br>
              <a:rPr lang="lt-LT" sz="2600" b="1" dirty="0">
                <a:solidFill>
                  <a:srgbClr val="FFFFFF"/>
                </a:solidFill>
                <a:latin typeface="Algerian" panose="04020705040A02060702" pitchFamily="82" charset="0"/>
                <a:cs typeface="Biome" panose="020B0502040204020203" pitchFamily="34"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600" dirty="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220584" y="239696"/>
            <a:ext cx="2923414" cy="6618303"/>
          </a:xfrm>
        </p:spPr>
        <p:txBody>
          <a:bodyPr>
            <a:noAutofit/>
          </a:bodyPr>
          <a:lstStyle/>
          <a:p>
            <a:pPr marL="0" indent="0">
              <a:buNone/>
            </a:pPr>
            <a:endParaRPr lang="en-GB" sz="2000" b="1" dirty="0">
              <a:latin typeface="Times New Roman" panose="02020603050405020304" pitchFamily="18" charset="0"/>
              <a:cs typeface="Times New Roman" panose="02020603050405020304" pitchFamily="18" charset="0"/>
            </a:endParaRPr>
          </a:p>
          <a:p>
            <a:pPr marL="0" indent="0">
              <a:buNone/>
            </a:pPr>
            <a:endParaRPr lang="en-GB" sz="2000" b="1" dirty="0">
              <a:latin typeface="Times New Roman" panose="02020603050405020304" pitchFamily="18" charset="0"/>
              <a:cs typeface="Times New Roman" panose="02020603050405020304" pitchFamily="18" charset="0"/>
            </a:endParaRPr>
          </a:p>
          <a:p>
            <a:pPr marL="0" indent="0">
              <a:buNone/>
            </a:pPr>
            <a:endParaRPr lang="en-GB"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„Meistro ir Margaritos“ siužete yra tarsi susipynę du romanai. Viename jų pasakojama apie velnio pasirodymą bei jo išdaigas 1930-ųjų Maskvoje. Kita linija kalba apie rašytoją, kuris netikinčioje visuomenėje rašo knygą apie Jėzų Kristų bei Poncijų Pilotą. Ir, žinoma, nepamirškime Meistro bei Margaritos meilės!</a:t>
            </a: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p:txBody>
      </p:sp>
      <p:pic>
        <p:nvPicPr>
          <p:cNvPr id="7" name="Content Placeholder 6" descr="A book cover with a drawing of a person&#10;&#10;Description automatically generated">
            <a:extLst>
              <a:ext uri="{FF2B5EF4-FFF2-40B4-BE49-F238E27FC236}">
                <a16:creationId xmlns:a16="http://schemas.microsoft.com/office/drawing/2014/main" id="{0EF75D73-5786-AA6B-80B4-F3ED3D81412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316001" y="1650607"/>
            <a:ext cx="2762754" cy="4351338"/>
          </a:xfrm>
        </p:spPr>
      </p:pic>
    </p:spTree>
    <p:extLst>
      <p:ext uri="{BB962C8B-B14F-4D97-AF65-F5344CB8AC3E}">
        <p14:creationId xmlns:p14="http://schemas.microsoft.com/office/powerpoint/2010/main" val="536637179"/>
      </p:ext>
    </p:extLst>
  </p:cSld>
  <p:clrMapOvr>
    <a:masterClrMapping/>
  </p:clrMapOvr>
  <p:transition spd="slow" advClick="0" advTm="25000"/>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129356" y="195309"/>
            <a:ext cx="2916990" cy="6498454"/>
          </a:xfrm>
        </p:spPr>
        <p:txBody>
          <a:bodyPr>
            <a:noAutofit/>
          </a:bodyPr>
          <a:lstStyle/>
          <a:p>
            <a:pPr marL="0" indent="0">
              <a:buNone/>
            </a:pPr>
            <a:r>
              <a:rPr lang="lt-LT" sz="2000" b="1" dirty="0">
                <a:latin typeface="Times New Roman" panose="02020603050405020304" pitchFamily="18" charset="0"/>
                <a:cs typeface="Times New Roman" panose="02020603050405020304" pitchFamily="18" charset="0"/>
              </a:rPr>
              <a:t> „Pabėgimas iš Šiaurės Korėjos“ - tikra sukrečianti istorija apie Eunsun Kim vaikystę Šiaurės Korėjoje, apie šalyje siaučiantį badą, nuo jo mirštančius giminaičius ir kaimynus. Jos vienintelis tikslas – išgyventi, tai pasiekti galima tik pabėgant į Kiniją. Eunsun su mama ir seserimi pavyksta tai įgyvendinti, tačiau tuo jų bėdos nesibaigė – visos trys buvo parduotos kaip vergės, slapstėsi nuo Pchenjano ir Pekino policijos, buvo sulaikytos, tardomos ir kankinamos „perauklėjimo“ stovyklose.</a:t>
            </a:r>
          </a:p>
        </p:txBody>
      </p:sp>
      <p:pic>
        <p:nvPicPr>
          <p:cNvPr id="7" name="Content Placeholder 6" descr="A person with a triangle and text&#10;&#10;Description automatically generated">
            <a:extLst>
              <a:ext uri="{FF2B5EF4-FFF2-40B4-BE49-F238E27FC236}">
                <a16:creationId xmlns:a16="http://schemas.microsoft.com/office/drawing/2014/main" id="{98368FBC-48BD-A4D3-D90B-A25438A8E75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182234" y="1253331"/>
            <a:ext cx="2939061" cy="4351338"/>
          </a:xfrm>
        </p:spPr>
      </p:pic>
    </p:spTree>
    <p:extLst>
      <p:ext uri="{BB962C8B-B14F-4D97-AF65-F5344CB8AC3E}">
        <p14:creationId xmlns:p14="http://schemas.microsoft.com/office/powerpoint/2010/main" val="543960583"/>
      </p:ext>
    </p:extLst>
  </p:cSld>
  <p:clrMapOvr>
    <a:masterClrMapping/>
  </p:clrMapOvr>
  <p:transition spd="slow" advClick="0" advTm="25000"/>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312023" y="426128"/>
            <a:ext cx="2760955" cy="6241002"/>
          </a:xfrm>
        </p:spPr>
        <p:txBody>
          <a:bodyPr>
            <a:norm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en-GB" sz="2000" b="1" dirty="0" err="1">
                <a:latin typeface="Times New Roman" panose="02020603050405020304" pitchFamily="18" charset="0"/>
                <a:cs typeface="Times New Roman" panose="02020603050405020304" pitchFamily="18" charset="0"/>
              </a:rPr>
              <a:t>Pirmą</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kartą</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susidūrusį</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su</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šiaulietišku</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dialektu</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Pietinia</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kronikas</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gali</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šokiruoti</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Tačiau</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skaitytoją</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maloniai</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šokiruoja</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nostalgija</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kuri</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atsiskleidžia</a:t>
            </a:r>
            <a:r>
              <a:rPr lang="en-GB" sz="2000" b="1" dirty="0">
                <a:latin typeface="Times New Roman" panose="02020603050405020304" pitchFamily="18" charset="0"/>
                <a:cs typeface="Times New Roman" panose="02020603050405020304" pitchFamily="18" charset="0"/>
              </a:rPr>
              <a:t> per </a:t>
            </a:r>
            <a:r>
              <a:rPr lang="en-GB" sz="2000" b="1" dirty="0" err="1">
                <a:latin typeface="Times New Roman" panose="02020603050405020304" pitchFamily="18" charset="0"/>
                <a:cs typeface="Times New Roman" panose="02020603050405020304" pitchFamily="18" charset="0"/>
              </a:rPr>
              <a:t>puikiai</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pažįstamus</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paskutinio</a:t>
            </a:r>
            <a:r>
              <a:rPr lang="en-GB" sz="2000" b="1" dirty="0">
                <a:latin typeface="Times New Roman" panose="02020603050405020304" pitchFamily="18" charset="0"/>
                <a:cs typeface="Times New Roman" panose="02020603050405020304" pitchFamily="18" charset="0"/>
              </a:rPr>
              <a:t> XX a. </a:t>
            </a:r>
            <a:r>
              <a:rPr lang="en-GB" sz="2000" b="1" dirty="0" err="1">
                <a:latin typeface="Times New Roman" panose="02020603050405020304" pitchFamily="18" charset="0"/>
                <a:cs typeface="Times New Roman" panose="02020603050405020304" pitchFamily="18" charset="0"/>
              </a:rPr>
              <a:t>dešimtmečio</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simbolius</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Vieniems</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Rimanto</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Kmitos</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romanas</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sužadins</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prisiminimus</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Jaunesniems</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jis</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šmaikščiai</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papasakos</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apie</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nepriklausomybę</a:t>
            </a:r>
            <a:r>
              <a:rPr lang="en-GB" sz="2000" b="1" dirty="0">
                <a:latin typeface="Times New Roman" panose="02020603050405020304" pitchFamily="18" charset="0"/>
                <a:cs typeface="Times New Roman" panose="02020603050405020304" pitchFamily="18" charset="0"/>
              </a:rPr>
              <a:t> tik </a:t>
            </a:r>
            <a:r>
              <a:rPr lang="en-GB" sz="2000" b="1" dirty="0" err="1">
                <a:latin typeface="Times New Roman" panose="02020603050405020304" pitchFamily="18" charset="0"/>
                <a:cs typeface="Times New Roman" panose="02020603050405020304" pitchFamily="18" charset="0"/>
              </a:rPr>
              <a:t>ką</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iškovojusios</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Lietuvos</a:t>
            </a: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kasdienybę</a:t>
            </a:r>
            <a:r>
              <a:rPr lang="en-GB" sz="2000" b="1" dirty="0">
                <a:latin typeface="Times New Roman" panose="02020603050405020304" pitchFamily="18" charset="0"/>
                <a:cs typeface="Times New Roman" panose="02020603050405020304" pitchFamily="18" charset="0"/>
              </a:rPr>
              <a:t>.</a:t>
            </a: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p:txBody>
      </p:sp>
      <p:pic>
        <p:nvPicPr>
          <p:cNvPr id="7" name="Content Placeholder 6" descr="A person wearing a black jacket with a black hat and a black baseball cap&#10;&#10;Description automatically generated">
            <a:extLst>
              <a:ext uri="{FF2B5EF4-FFF2-40B4-BE49-F238E27FC236}">
                <a16:creationId xmlns:a16="http://schemas.microsoft.com/office/drawing/2014/main" id="{71A7C651-F8B8-0A8E-CCBE-C0FC16FCC51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309492" y="1412490"/>
            <a:ext cx="2960093" cy="4351338"/>
          </a:xfrm>
        </p:spPr>
      </p:pic>
    </p:spTree>
    <p:extLst>
      <p:ext uri="{BB962C8B-B14F-4D97-AF65-F5344CB8AC3E}">
        <p14:creationId xmlns:p14="http://schemas.microsoft.com/office/powerpoint/2010/main" val="2290934414"/>
      </p:ext>
    </p:extLst>
  </p:cSld>
  <p:clrMapOvr>
    <a:masterClrMapping/>
  </p:clrMapOvr>
  <p:transition spd="slow" advClick="0" advTm="25000"/>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338702" y="292963"/>
            <a:ext cx="2690997" cy="6445188"/>
          </a:xfrm>
        </p:spPr>
        <p:txBody>
          <a:bodyPr>
            <a:noAutofit/>
          </a:bodyPr>
          <a:lstStyle/>
          <a:p>
            <a:pPr marL="0" indent="0">
              <a:buNone/>
            </a:pPr>
            <a:r>
              <a:rPr lang="lt-LT" sz="2000" b="1" dirty="0">
                <a:latin typeface="Times New Roman" panose="02020603050405020304" pitchFamily="18" charset="0"/>
                <a:cs typeface="Times New Roman" panose="02020603050405020304" pitchFamily="18" charset="0"/>
              </a:rPr>
              <a:t>TIGRAS, GLOSTANTIS PĖDAS turi labai aštrius nagus. Jų paliekamos žaizdos, tarsi skraidantys Biblijos puslapiai, dykumos skėriais nuplasnoja per Etiopijos dykumą. Tai kelionė, kurioje nebesvarbūs kilometrai, nuovargis, pokšinčios gyslos ar braškantys kaulai. Tai kelias į priešingą pusę, nei nukreipia rodyklės, o antspaudus čia renkiesi ne į piligrimo pasą, bet tiesiai į širdį. Kiek jų reikia surinkti, kad gautum sertifikatą už gyvenimą?</a:t>
            </a:r>
          </a:p>
        </p:txBody>
      </p:sp>
      <p:pic>
        <p:nvPicPr>
          <p:cNvPr id="7" name="Content Placeholder 6" descr="A book cover with a large rock formation&#10;&#10;Description automatically generated">
            <a:extLst>
              <a:ext uri="{FF2B5EF4-FFF2-40B4-BE49-F238E27FC236}">
                <a16:creationId xmlns:a16="http://schemas.microsoft.com/office/drawing/2014/main" id="{D56ABF8C-0DAC-9BE1-7670-91AAA6E061C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309519" y="1253331"/>
            <a:ext cx="2966162" cy="4351338"/>
          </a:xfrm>
        </p:spPr>
      </p:pic>
    </p:spTree>
    <p:extLst>
      <p:ext uri="{BB962C8B-B14F-4D97-AF65-F5344CB8AC3E}">
        <p14:creationId xmlns:p14="http://schemas.microsoft.com/office/powerpoint/2010/main" val="1413524498"/>
      </p:ext>
    </p:extLst>
  </p:cSld>
  <p:clrMapOvr>
    <a:masterClrMapping/>
  </p:clrMapOvr>
  <p:transition spd="slow" advClick="0" advTm="25000"/>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183441" y="0"/>
            <a:ext cx="2960559" cy="6858000"/>
          </a:xfrm>
        </p:spPr>
        <p:txBody>
          <a:bodyPr>
            <a:no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Tai kinematografinė istorija apie 1923-iaisiais lietuvių ginklu susigrąžintą Klaipėdą. Kartu ir skausmingas pasakojimas apie meilę. Kas svarbesnio – be meilės ar mirties – mus dar galėtų ištikti?</a:t>
            </a:r>
            <a:endParaRPr lang="en-GB" sz="2000" b="1" dirty="0">
              <a:latin typeface="Times New Roman" panose="02020603050405020304" pitchFamily="18" charset="0"/>
              <a:cs typeface="Times New Roman" panose="02020603050405020304" pitchFamily="18" charset="0"/>
            </a:endParaRPr>
          </a:p>
        </p:txBody>
      </p:sp>
      <p:pic>
        <p:nvPicPr>
          <p:cNvPr id="7" name="Content Placeholder 6" descr="A drawing of a bridge&#10;&#10;Description automatically generated">
            <a:extLst>
              <a:ext uri="{FF2B5EF4-FFF2-40B4-BE49-F238E27FC236}">
                <a16:creationId xmlns:a16="http://schemas.microsoft.com/office/drawing/2014/main" id="{C1258030-87FB-9FA4-4FED-0D8AB699E51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316001" y="1253331"/>
            <a:ext cx="2765966" cy="4351338"/>
          </a:xfrm>
        </p:spPr>
      </p:pic>
    </p:spTree>
    <p:extLst>
      <p:ext uri="{BB962C8B-B14F-4D97-AF65-F5344CB8AC3E}">
        <p14:creationId xmlns:p14="http://schemas.microsoft.com/office/powerpoint/2010/main" val="4015217666"/>
      </p:ext>
    </p:extLst>
  </p:cSld>
  <p:clrMapOvr>
    <a:masterClrMapping/>
  </p:clrMapOvr>
  <p:transition spd="slow" advClick="0" advTm="25000"/>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256094" y="292963"/>
            <a:ext cx="2773605" cy="6445188"/>
          </a:xfrm>
        </p:spPr>
        <p:txBody>
          <a:bodyPr>
            <a:noAutofit/>
          </a:bodyPr>
          <a:lstStyle/>
          <a:p>
            <a:pPr marL="0" indent="0">
              <a:buNone/>
            </a:pPr>
            <a:r>
              <a:rPr lang="lt-LT" sz="2000" b="1" dirty="0">
                <a:latin typeface="Times New Roman" panose="02020603050405020304" pitchFamily="18" charset="0"/>
                <a:cs typeface="Times New Roman" panose="02020603050405020304" pitchFamily="18" charset="0"/>
              </a:rPr>
              <a:t>Romane „Žemaitės paslaptis“ pateikiami lietuvių literatūros klasikės Julijos Beniuševičiūtės-Žymantienės-Žemaitės (1845-1921) biografiniai fragmentai, paremti dokumentine medžiaga. Rašytojos gyvenimas buvo ilgas ir spalvingas, asmenybė įdomi, iki senatvės gyvybinga. Iš gausių archyvinių faktų autorė pasirinko Žemaitės vėlyvos meilės liniją, pasiremdama jos laiškais, sukūrė dramatišką, skausmingą, bet ir šviesią, labai patrauklią istoriją. </a:t>
            </a:r>
          </a:p>
        </p:txBody>
      </p:sp>
      <p:pic>
        <p:nvPicPr>
          <p:cNvPr id="8" name="Content Placeholder 7" descr="A book cover with a couple of women&#10;&#10;Description automatically generated">
            <a:extLst>
              <a:ext uri="{FF2B5EF4-FFF2-40B4-BE49-F238E27FC236}">
                <a16:creationId xmlns:a16="http://schemas.microsoft.com/office/drawing/2014/main" id="{3A6EF93E-F84A-3285-C856-97BFDDE2B0D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316001" y="1412490"/>
            <a:ext cx="2940093" cy="4351338"/>
          </a:xfrm>
        </p:spPr>
      </p:pic>
    </p:spTree>
    <p:extLst>
      <p:ext uri="{BB962C8B-B14F-4D97-AF65-F5344CB8AC3E}">
        <p14:creationId xmlns:p14="http://schemas.microsoft.com/office/powerpoint/2010/main" val="2074896238"/>
      </p:ext>
    </p:extLst>
  </p:cSld>
  <p:clrMapOvr>
    <a:masterClrMapping/>
  </p:clrMapOvr>
  <p:transition spd="slow" advClick="0" advTm="25000"/>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741</TotalTime>
  <Words>1311</Words>
  <Application>Microsoft Office PowerPoint</Application>
  <PresentationFormat>On-screen Show (4:3)</PresentationFormat>
  <Paragraphs>67</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Algerian</vt:lpstr>
      <vt:lpstr>Arial</vt:lpstr>
      <vt:lpstr>Calibri</vt:lpstr>
      <vt:lpstr>Calibri Light</vt:lpstr>
      <vt:lpstr>Times New Roman</vt:lpstr>
      <vt:lpstr>Office Theme</vt:lpstr>
      <vt:lpstr>NAUJOS KNYGOS.  KVIEČIAME Į BIBLIOTEKĄ!</vt:lpstr>
      <vt:lpstr>NAUJOS KNYGOS.  KVIEČIAME Į BIBLIOTEKĄ!</vt:lpstr>
      <vt:lpstr>NAUJOS KNYGOS.  KVIEČIAME Į BIBLIOTEKĄ!</vt:lpstr>
      <vt:lpstr>NAUJOS KNYGOS.  KVIEČIAME Į BIBLIOTEKĄ!  </vt:lpstr>
      <vt:lpstr>NAUJOS KNYGOS.  KVIEČIAME Į BIBLIOTEKĄ!</vt:lpstr>
      <vt:lpstr>NAUJOS KNYGOS.  KVIEČIAME Į BIBLIOTEKĄ!</vt:lpstr>
      <vt:lpstr>NAUJOS KNYGOS.  KVIEČIAME Į BIBLIOTEKĄ!</vt:lpstr>
      <vt:lpstr>NAUJOS KNYGOS.  KVIEČIAME Į BIBLIOTEKĄ!</vt:lpstr>
      <vt:lpstr>NAUJOS KNYGOS.  KVIEČIAME Į BIBLIOTEKĄ!</vt:lpstr>
      <vt:lpstr>NAUJOS KNYGOS.  KVIEČIAME Į BIBLIOTEKĄ!</vt:lpstr>
      <vt:lpstr>NAUJOS KNYGOS.  KVIEČIAME Į BIBLIOTEKĄ!</vt:lpstr>
      <vt:lpstr>NAUJOS KNYGOS.  KVIEČIAME Į BIBLIOTEKĄ!</vt:lpstr>
      <vt:lpstr>NAUJOS KNYGOS.  KVIEČIAME Į BIBLIOTEKĄ!</vt:lpstr>
      <vt:lpstr>NAUJOS KNYGOS.  KVIEČIAME Į BIBLIOTEKĄ!</vt:lpstr>
      <vt:lpstr>NAUJOS KNYGOS.  KVIEČIAME Į BIBLIOTEKĄ!</vt:lpstr>
      <vt:lpstr>NAUJOS KNYGOS.  KVIEČIAME Į BIBLIOTEKĄ!</vt:lpstr>
      <vt:lpstr>NAUJOS KNYGOS.  KVIEČIAME Į BIBLIOTEKĄ!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NAUJOS KNYGOS.  KVIEČIAME Į BIBLIOTEKĄ!</dc:title>
  <dc:creator>Dalia Žurkauskienė</dc:creator>
  <cp:lastModifiedBy>Dalia Žurkauskienė</cp:lastModifiedBy>
  <cp:revision>117</cp:revision>
  <cp:lastPrinted>2024-01-10T12:30:32Z</cp:lastPrinted>
  <dcterms:created xsi:type="dcterms:W3CDTF">2022-02-08T06:30:53Z</dcterms:created>
  <dcterms:modified xsi:type="dcterms:W3CDTF">2024-01-11T07:17:23Z</dcterms:modified>
</cp:coreProperties>
</file>