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83" r:id="rId3"/>
    <p:sldId id="288" r:id="rId4"/>
    <p:sldId id="279" r:id="rId5"/>
    <p:sldId id="267" r:id="rId6"/>
    <p:sldId id="277" r:id="rId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43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02" d="100"/>
          <a:sy n="102" d="100"/>
        </p:scale>
        <p:origin x="1566" y="102"/>
      </p:cViewPr>
      <p:guideLst>
        <p:guide orient="horz" pos="1620"/>
        <p:guide pos="288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7"/>
            <a:ext cx="6858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049364784"/>
      </p:ext>
    </p:extLst>
  </p:cSld>
  <p:clrMapOvr>
    <a:masterClrMapping/>
  </p:clrMapOvr>
  <p:transition spd="slow" advClick="0" advTm="25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89748334"/>
      </p:ext>
    </p:extLst>
  </p:cSld>
  <p:clrMapOvr>
    <a:masterClrMapping/>
  </p:clrMapOvr>
  <p:transition spd="slow" advClick="0" advTm="25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6"/>
            <a:ext cx="1971675"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6"/>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994096687"/>
      </p:ext>
    </p:extLst>
  </p:cSld>
  <p:clrMapOvr>
    <a:masterClrMapping/>
  </p:clrMapOvr>
  <p:transition spd="slow" advClick="0" advTm="2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90220158"/>
      </p:ext>
    </p:extLst>
  </p:cSld>
  <p:clrMapOvr>
    <a:masterClrMapping/>
  </p:clrMapOvr>
  <p:transition spd="slow" advClick="0" advTm="25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53172241"/>
      </p:ext>
    </p:extLst>
  </p:cSld>
  <p:clrMapOvr>
    <a:masterClrMapping/>
  </p:clrMapOvr>
  <p:transition spd="slow" advClick="0" advTm="25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82499352"/>
      </p:ext>
    </p:extLst>
  </p:cSld>
  <p:clrMapOvr>
    <a:masterClrMapping/>
  </p:clrMapOvr>
  <p:transition spd="slow" advClick="0" advTm="25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3232026249"/>
      </p:ext>
    </p:extLst>
  </p:cSld>
  <p:clrMapOvr>
    <a:masterClrMapping/>
  </p:clrMapOvr>
  <p:transition spd="slow" advClick="0" advTm="25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2172718161"/>
      </p:ext>
    </p:extLst>
  </p:cSld>
  <p:clrMapOvr>
    <a:masterClrMapping/>
  </p:clrMapOvr>
  <p:transition spd="slow" advClick="0" advTm="25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201553520"/>
      </p:ext>
    </p:extLst>
  </p:cSld>
  <p:clrMapOvr>
    <a:masterClrMapping/>
  </p:clrMapOvr>
  <p:transition spd="slow" advClick="0" advTm="25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4123875447"/>
      </p:ext>
    </p:extLst>
  </p:cSld>
  <p:clrMapOvr>
    <a:masterClrMapping/>
  </p:clrMapOvr>
  <p:transition spd="slow" advClick="0" advTm="25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3C3AC1-8F0B-4DF7-BD3F-E6424B2C497F}" type="datetimeFigureOut">
              <a:rPr lang="en-GB" smtClean="0"/>
              <a:pPr/>
              <a:t>13/12/2024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224290B-8D13-4235-A129-4D98C88D05DB}" type="slidenum">
              <a:rPr lang="en-GB" smtClean="0"/>
              <a:pPr/>
              <a:t>‹#›</a:t>
            </a:fld>
            <a:endParaRPr lang="en-GB"/>
          </a:p>
        </p:txBody>
      </p:sp>
    </p:spTree>
    <p:extLst>
      <p:ext uri="{BB962C8B-B14F-4D97-AF65-F5344CB8AC3E}">
        <p14:creationId xmlns:p14="http://schemas.microsoft.com/office/powerpoint/2010/main" val="1513832515"/>
      </p:ext>
    </p:extLst>
  </p:cSld>
  <p:clrMapOvr>
    <a:masterClrMapping/>
  </p:clrMapOvr>
  <p:transition spd="slow" advClick="0" advTm="25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3C3AC1-8F0B-4DF7-BD3F-E6424B2C497F}" type="datetimeFigureOut">
              <a:rPr lang="en-GB" smtClean="0"/>
              <a:pPr/>
              <a:t>13/12/2024</a:t>
            </a:fld>
            <a:endParaRPr lang="en-GB"/>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24290B-8D13-4235-A129-4D98C88D05DB}" type="slidenum">
              <a:rPr lang="en-GB" smtClean="0"/>
              <a:pPr/>
              <a:t>‹#›</a:t>
            </a:fld>
            <a:endParaRPr lang="en-GB"/>
          </a:p>
        </p:txBody>
      </p:sp>
    </p:spTree>
    <p:extLst>
      <p:ext uri="{BB962C8B-B14F-4D97-AF65-F5344CB8AC3E}">
        <p14:creationId xmlns:p14="http://schemas.microsoft.com/office/powerpoint/2010/main" val="42814379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2500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29356" y="195309"/>
            <a:ext cx="2916990" cy="6498454"/>
          </a:xfrm>
        </p:spPr>
        <p:txBody>
          <a:bodyPr>
            <a:noAutofit/>
          </a:bodyPr>
          <a:lstStyle/>
          <a:p>
            <a:pPr marL="0" indent="0">
              <a:buNone/>
            </a:pPr>
            <a:r>
              <a:rPr lang="lt-LT" sz="2000" b="1" dirty="0">
                <a:latin typeface="Times New Roman" panose="02020603050405020304" pitchFamily="18" charset="0"/>
                <a:cs typeface="Times New Roman" panose="02020603050405020304" pitchFamily="18" charset="0"/>
              </a:rPr>
              <a:t> </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Perskaitę knygą „Geros žinios apie blogą elgesį“ į nepageidautinus vaiko poelgius pradėsite reaguoti ne su panika, o su užsidegimu; į netinkamą elgesį žvelgsite ne kaip į problemą, bet kaip į tikėtiną ir visiškai normalią šiuolaikinių vaikų brendimo dalį.</a:t>
            </a:r>
          </a:p>
        </p:txBody>
      </p:sp>
      <p:pic>
        <p:nvPicPr>
          <p:cNvPr id="8" name="Content Placeholder 7" descr="A child with paint on his face&#10;&#10;Description automatically generated">
            <a:extLst>
              <a:ext uri="{FF2B5EF4-FFF2-40B4-BE49-F238E27FC236}">
                <a16:creationId xmlns:a16="http://schemas.microsoft.com/office/drawing/2014/main" id="{2FDF26B2-3DCB-2183-0077-19B4A54FD4F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254276" y="1412490"/>
            <a:ext cx="2875079" cy="4055024"/>
          </a:xfrm>
        </p:spPr>
      </p:pic>
    </p:spTree>
    <p:extLst>
      <p:ext uri="{BB962C8B-B14F-4D97-AF65-F5344CB8AC3E}">
        <p14:creationId xmlns:p14="http://schemas.microsoft.com/office/powerpoint/2010/main" val="543960583"/>
      </p:ext>
    </p:extLst>
  </p:cSld>
  <p:clrMapOvr>
    <a:masterClrMapping/>
  </p:clrMapOvr>
  <p:transition spd="slow" advClick="0" advTm="25000"/>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56094" y="292963"/>
            <a:ext cx="2773605" cy="6445188"/>
          </a:xfrm>
        </p:spPr>
        <p:txBody>
          <a:bodyPr>
            <a:no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Praktiška, poetiška, išmintinga ir juokinga „Pirmiausia paverskime pabaisą gražuole“ yra maža knyga su didele širdimi. Ji paskatins daugybę nerimo sutrikimą turinčių žmonių priimti šią diagnozę kaip savo esybės dalį ir pažvelgti į jo teikiamas galimybes gyventi turiningesnį, pilnatviškesnį gyvenimą.</a:t>
            </a:r>
          </a:p>
        </p:txBody>
      </p:sp>
      <p:pic>
        <p:nvPicPr>
          <p:cNvPr id="8" name="Content Placeholder 7" descr="A blue octopus with red dots&#10;&#10;Description automatically generated">
            <a:extLst>
              <a:ext uri="{FF2B5EF4-FFF2-40B4-BE49-F238E27FC236}">
                <a16:creationId xmlns:a16="http://schemas.microsoft.com/office/drawing/2014/main" id="{9CBA6B91-C429-45B4-E1F0-F161B4C8222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43633" y="1412490"/>
            <a:ext cx="2670633" cy="4351338"/>
          </a:xfrm>
        </p:spPr>
      </p:pic>
    </p:spTree>
    <p:extLst>
      <p:ext uri="{BB962C8B-B14F-4D97-AF65-F5344CB8AC3E}">
        <p14:creationId xmlns:p14="http://schemas.microsoft.com/office/powerpoint/2010/main" val="2074896238"/>
      </p:ext>
    </p:extLst>
  </p:cSld>
  <p:clrMapOvr>
    <a:masterClrMapping/>
  </p:clrMapOvr>
  <p:transition spd="slow" advClick="0" advTm="25000"/>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217662" y="131736"/>
            <a:ext cx="2841097" cy="6656521"/>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Knygoje „Minčių skaitymo menas“ rasite įžvalgų, kaip geriau suprasti kitų žmonių mintis ir jausmus bei kaip sužinoti, ką iš tiesų jie galvoja. Žmonių laikysena, kalbėjimo tonas, eisenos tempas, žvilgsniai, rankų ir kojų judesiai ir kiti signalai byloja apie asmens savijautą bei neretai perduoda visai ką kita, nei tai, kas pasakoma žodžiais. Išmokę pastebėti ir suprasti tokius signalus, galime sužinoti, ką žmogus iš tiesų galvoja.</a:t>
            </a:r>
          </a:p>
        </p:txBody>
      </p:sp>
      <p:pic>
        <p:nvPicPr>
          <p:cNvPr id="6" name="Content Placeholder 5" descr="A cover of a book&#10;&#10;Description automatically generated">
            <a:extLst>
              <a:ext uri="{FF2B5EF4-FFF2-40B4-BE49-F238E27FC236}">
                <a16:creationId xmlns:a16="http://schemas.microsoft.com/office/drawing/2014/main" id="{81E0E1E2-4FC1-BEE0-E79D-3AD328DCDF8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16001" y="1412490"/>
            <a:ext cx="2922648" cy="4351338"/>
          </a:xfrm>
        </p:spPr>
      </p:pic>
    </p:spTree>
    <p:extLst>
      <p:ext uri="{BB962C8B-B14F-4D97-AF65-F5344CB8AC3E}">
        <p14:creationId xmlns:p14="http://schemas.microsoft.com/office/powerpoint/2010/main" val="2632341092"/>
      </p:ext>
    </p:extLst>
  </p:cSld>
  <p:clrMapOvr>
    <a:masterClrMapping/>
  </p:clrMapOvr>
  <p:transition spd="slow" advClick="0" advTm="2500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11239" y="159799"/>
            <a:ext cx="2966511" cy="6596108"/>
          </a:xfrm>
        </p:spPr>
        <p:txBody>
          <a:bodyPr>
            <a:normAutofit/>
          </a:bodyPr>
          <a:lstStyle/>
          <a:p>
            <a:pPr marL="0" indent="0" algn="ctr">
              <a:buNone/>
            </a:pPr>
            <a:r>
              <a:rPr lang="lt-LT" sz="2000" b="1" dirty="0">
                <a:latin typeface="Times New Roman" panose="02020603050405020304" pitchFamily="18" charset="0"/>
                <a:cs typeface="Times New Roman" panose="02020603050405020304" pitchFamily="18" charset="0"/>
              </a:rPr>
              <a:t>Jei žinai, kad svarbu, ir tiki, kad prasminga – imk ir daryk!</a:t>
            </a:r>
          </a:p>
          <a:p>
            <a:pPr marL="0" indent="0">
              <a:buNone/>
            </a:pPr>
            <a:r>
              <a:rPr lang="lt-LT" sz="2000" b="1" dirty="0">
                <a:latin typeface="Times New Roman" panose="02020603050405020304" pitchFamily="18" charset="0"/>
                <a:cs typeface="Times New Roman" panose="02020603050405020304" pitchFamily="18" charset="0"/>
              </a:rPr>
              <a:t>Jūsų rankose raktas, padėsiantis atrakinti kai kurias mokyklos duris.</a:t>
            </a:r>
          </a:p>
          <a:p>
            <a:pPr marL="0" indent="0">
              <a:buNone/>
            </a:pPr>
            <a:r>
              <a:rPr lang="lt-LT" sz="2000" b="1" dirty="0">
                <a:latin typeface="Times New Roman" panose="02020603050405020304" pitchFamily="18" charset="0"/>
                <a:cs typeface="Times New Roman" panose="02020603050405020304" pitchFamily="18" charset="0"/>
              </a:rPr>
              <a:t>Tai ne tik gaivus žvilgsnis į mokykloje patiriamus sunkumus, bet ir proga pabūti tėvų, mokinių, mokytojų ir galų gale mokyklų vadovų kailyje, pasverti galimybes ir nubrėžti ribas.</a:t>
            </a:r>
          </a:p>
          <a:p>
            <a:pPr marL="0" indent="0">
              <a:buNone/>
            </a:pPr>
            <a:r>
              <a:rPr lang="lt-LT" sz="2000" b="1" dirty="0">
                <a:latin typeface="Times New Roman" panose="02020603050405020304" pitchFamily="18" charset="0"/>
                <a:cs typeface="Times New Roman" panose="02020603050405020304" pitchFamily="18" charset="0"/>
              </a:rPr>
              <a:t>Aptardama iššūkius ir konkrečius žingsnius jiems įveikti, autorė visus mokyklos bendruomenės narius ragina darbuotis išvien ir dalytis atsakomybe.</a:t>
            </a: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7" name="Content Placeholder 6" descr="A book in a head&#10;&#10;Description automatically generated">
            <a:extLst>
              <a:ext uri="{FF2B5EF4-FFF2-40B4-BE49-F238E27FC236}">
                <a16:creationId xmlns:a16="http://schemas.microsoft.com/office/drawing/2014/main" id="{805C7278-F6C6-E29B-C215-C53830FA6142}"/>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66834" y="1412490"/>
            <a:ext cx="2944405" cy="4351338"/>
          </a:xfrm>
        </p:spPr>
      </p:pic>
    </p:spTree>
    <p:extLst>
      <p:ext uri="{BB962C8B-B14F-4D97-AF65-F5344CB8AC3E}">
        <p14:creationId xmlns:p14="http://schemas.microsoft.com/office/powerpoint/2010/main" val="1772051896"/>
      </p:ext>
    </p:extLst>
  </p:cSld>
  <p:clrMapOvr>
    <a:masterClrMapping/>
  </p:clrMapOvr>
  <p:transition spd="slow" advClick="0" advTm="2500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101255" y="193729"/>
            <a:ext cx="2900702" cy="6455044"/>
          </a:xfrm>
        </p:spPr>
        <p:txBody>
          <a:bodyPr>
            <a:normAutofit lnSpcReduction="10000"/>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„Dingusių žodžių žodyne“, kurio veiksmas vyksta judėjimo už moterų teises balsuoti įkarštyje ir artėjant Didžiajam karui, pasakojami įvykiai, pasimetę tarp vyrų parašytos istorijos eilučių. Įkvėpta tikrų įvykių, romano autorė Pip Williams ilgai rausėsi Oksfordo anglų kalbos žodyno archyvuose ir rinko medžiagą, kuria remdamasi sukūrė šią itin originalią istoriją. „Dingusių žodžių žodynas“ – nuostabi, lyriška ir verčianti giliai susimąstyti odė žodžiams bei kalbos galiai kurti pasaulį.</a:t>
            </a:r>
          </a:p>
          <a:p>
            <a:pPr marL="0" indent="0">
              <a:buNone/>
            </a:pPr>
            <a:endParaRPr lang="lt-LT" sz="2000" b="1" dirty="0">
              <a:latin typeface="Times New Roman" panose="02020603050405020304" pitchFamily="18" charset="0"/>
              <a:cs typeface="Times New Roman" panose="02020603050405020304" pitchFamily="18" charset="0"/>
            </a:endParaRPr>
          </a:p>
        </p:txBody>
      </p:sp>
      <p:pic>
        <p:nvPicPr>
          <p:cNvPr id="8" name="Content Placeholder 7" descr="A book cover with a person on a bicycle&#10;&#10;Description automatically generated">
            <a:extLst>
              <a:ext uri="{FF2B5EF4-FFF2-40B4-BE49-F238E27FC236}">
                <a16:creationId xmlns:a16="http://schemas.microsoft.com/office/drawing/2014/main" id="{65C9270E-E546-8FA5-3495-E27B6F8B29F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313049" y="1412490"/>
            <a:ext cx="2730464" cy="4351338"/>
          </a:xfrm>
        </p:spPr>
      </p:pic>
    </p:spTree>
    <p:extLst>
      <p:ext uri="{BB962C8B-B14F-4D97-AF65-F5344CB8AC3E}">
        <p14:creationId xmlns:p14="http://schemas.microsoft.com/office/powerpoint/2010/main" val="4256424618"/>
      </p:ext>
    </p:extLst>
  </p:cSld>
  <p:clrMapOvr>
    <a:masterClrMapping/>
  </p:clrMapOvr>
  <p:transition spd="slow" advClick="0" advTm="2500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35A04CF-97D4-4FF7-B359-C546B1F62E5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143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1DE7243B-5109-444B-8FAF-7437C66BC0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3315999"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C5D6221-DA7B-4611-AA26-7D8E349FDE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3174171"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DF07C78-1447-4A8A-9BEE-0A34743563A5}"/>
              </a:ext>
            </a:extLst>
          </p:cNvPr>
          <p:cNvSpPr>
            <a:spLocks noGrp="1"/>
          </p:cNvSpPr>
          <p:nvPr>
            <p:ph type="title"/>
          </p:nvPr>
        </p:nvSpPr>
        <p:spPr>
          <a:xfrm>
            <a:off x="603506" y="1412490"/>
            <a:ext cx="2153321" cy="2156621"/>
          </a:xfrm>
        </p:spPr>
        <p:txBody>
          <a:bodyPr anchor="t">
            <a:normAutofit/>
          </a:bodyPr>
          <a:lstStyle/>
          <a:p>
            <a:r>
              <a:rPr lang="lt-LT" sz="2600" b="1">
                <a:solidFill>
                  <a:srgbClr val="FFFFFF"/>
                </a:solidFill>
                <a:latin typeface="Algerian" panose="04020705040A02060702" pitchFamily="82" charset="0"/>
                <a:cs typeface="Biome" panose="020B0502040204020203" pitchFamily="34" charset="0"/>
              </a:rPr>
              <a:t>NAUJOS KNYGOS. </a:t>
            </a:r>
            <a:br>
              <a:rPr lang="lt-LT" sz="2600" b="1">
                <a:solidFill>
                  <a:srgbClr val="FFFFFF"/>
                </a:solidFill>
                <a:latin typeface="Algerian" panose="04020705040A02060702" pitchFamily="82" charset="0"/>
                <a:cs typeface="Biome" panose="020B0502040204020203" pitchFamily="34" charset="0"/>
              </a:rPr>
            </a:br>
            <a:r>
              <a:rPr lang="lt-LT" sz="2600" b="1">
                <a:solidFill>
                  <a:srgbClr val="FFFFFF"/>
                </a:solidFill>
                <a:latin typeface="Algerian" panose="04020705040A02060702" pitchFamily="82" charset="0"/>
                <a:cs typeface="Biome" panose="020B0502040204020203" pitchFamily="34" charset="0"/>
              </a:rPr>
              <a:t>KVIEČIAME Į BIBLIOTEKĄ</a:t>
            </a:r>
            <a:r>
              <a:rPr lang="en-GB" sz="2600" b="1">
                <a:solidFill>
                  <a:srgbClr val="FFFFFF"/>
                </a:solidFill>
                <a:latin typeface="Algerian" panose="04020705040A02060702" pitchFamily="82" charset="0"/>
                <a:cs typeface="Biome" panose="020B0502040204020203" pitchFamily="34" charset="0"/>
              </a:rPr>
              <a:t>!</a:t>
            </a:r>
            <a:endParaRPr lang="en-GB" sz="2600">
              <a:solidFill>
                <a:srgbClr val="FFFFFF"/>
              </a:solidFill>
            </a:endParaRPr>
          </a:p>
        </p:txBody>
      </p:sp>
      <p:sp>
        <p:nvSpPr>
          <p:cNvPr id="4" name="Content Placeholder 3">
            <a:extLst>
              <a:ext uri="{FF2B5EF4-FFF2-40B4-BE49-F238E27FC236}">
                <a16:creationId xmlns:a16="http://schemas.microsoft.com/office/drawing/2014/main" id="{EF985764-2DC0-40BE-BCAC-1F3CDD315D3D}"/>
              </a:ext>
            </a:extLst>
          </p:cNvPr>
          <p:cNvSpPr>
            <a:spLocks noGrp="1"/>
          </p:cNvSpPr>
          <p:nvPr>
            <p:ph sz="half" idx="2"/>
          </p:nvPr>
        </p:nvSpPr>
        <p:spPr>
          <a:xfrm>
            <a:off x="6099027" y="426128"/>
            <a:ext cx="2973952" cy="6241002"/>
          </a:xfrm>
        </p:spPr>
        <p:txBody>
          <a:bodyPr>
            <a:normAutofit/>
          </a:bodyPr>
          <a:lstStyle/>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endParaRPr lang="lt-LT" sz="2000" b="1" dirty="0">
              <a:latin typeface="Times New Roman" panose="02020603050405020304" pitchFamily="18" charset="0"/>
              <a:cs typeface="Times New Roman" panose="02020603050405020304" pitchFamily="18" charset="0"/>
            </a:endParaRPr>
          </a:p>
          <a:p>
            <a:pPr marL="0" indent="0">
              <a:buNone/>
            </a:pPr>
            <a:r>
              <a:rPr lang="lt-LT" sz="2000" b="1" dirty="0">
                <a:latin typeface="Times New Roman" panose="02020603050405020304" pitchFamily="18" charset="0"/>
                <a:cs typeface="Times New Roman" panose="02020603050405020304" pitchFamily="18" charset="0"/>
              </a:rPr>
              <a:t>Rašytojo Vinco Mykolaičio-Putino laikas tolsta, bet jo asmenybė ir prieštaringa biografija nepaliauja dominti ir kelti nuostabos. Šios knygos autorė žvelgia į klasiko gyvenimą – nuo kūdikystės iki paskutinio atodūsio – per santykį su keturiomis jam svarbiomis moterimis.</a:t>
            </a:r>
          </a:p>
        </p:txBody>
      </p:sp>
      <p:pic>
        <p:nvPicPr>
          <p:cNvPr id="7" name="Content Placeholder 6" descr="A book cover with text&#10;&#10;Description automatically generated">
            <a:extLst>
              <a:ext uri="{FF2B5EF4-FFF2-40B4-BE49-F238E27FC236}">
                <a16:creationId xmlns:a16="http://schemas.microsoft.com/office/drawing/2014/main" id="{6BE2BE51-0285-E8FA-70F0-DD5128463733}"/>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156435" y="1470901"/>
            <a:ext cx="2942592" cy="4351338"/>
          </a:xfrm>
        </p:spPr>
      </p:pic>
    </p:spTree>
    <p:extLst>
      <p:ext uri="{BB962C8B-B14F-4D97-AF65-F5344CB8AC3E}">
        <p14:creationId xmlns:p14="http://schemas.microsoft.com/office/powerpoint/2010/main" val="2290934414"/>
      </p:ext>
    </p:extLst>
  </p:cSld>
  <p:clrMapOvr>
    <a:masterClrMapping/>
  </p:clrMapOvr>
  <p:transition spd="slow" advClick="0" advTm="25000"/>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1120</TotalTime>
  <Words>339</Words>
  <Application>Microsoft Office PowerPoint</Application>
  <PresentationFormat>On-screen Show (4:3)</PresentationFormat>
  <Paragraphs>29</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Algerian</vt:lpstr>
      <vt:lpstr>Arial</vt:lpstr>
      <vt:lpstr>Biome</vt:lpstr>
      <vt:lpstr>Calibri</vt:lpstr>
      <vt:lpstr>Calibri Light</vt:lpstr>
      <vt:lpstr>Times New Roman</vt:lpstr>
      <vt:lpstr>Office Theme</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lpstr>NAUJOS KNYGOS.  KVIEČIAME Į BIBLIOTEKĄ!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NAUJOS KNYGOS.  KVIEČIAME Į BIBLIOTEKĄ!</dc:title>
  <dc:creator>Dalia Žurkauskienė</dc:creator>
  <cp:lastModifiedBy>Vartotojas</cp:lastModifiedBy>
  <cp:revision>188</cp:revision>
  <cp:lastPrinted>2024-08-28T09:54:52Z</cp:lastPrinted>
  <dcterms:created xsi:type="dcterms:W3CDTF">2022-02-08T06:30:53Z</dcterms:created>
  <dcterms:modified xsi:type="dcterms:W3CDTF">2024-12-13T11:17:19Z</dcterms:modified>
</cp:coreProperties>
</file>