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8"/>
  </p:notesMasterIdLst>
  <p:sldIdLst>
    <p:sldId id="256" r:id="rId2"/>
    <p:sldId id="259" r:id="rId3"/>
    <p:sldId id="257" r:id="rId4"/>
    <p:sldId id="258" r:id="rId5"/>
    <p:sldId id="261" r:id="rId6"/>
    <p:sldId id="260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78" d="100"/>
          <a:sy n="78" d="100"/>
        </p:scale>
        <p:origin x="67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784864673266324"/>
          <c:y val="0.11805555555555555"/>
          <c:w val="0.42550911039657019"/>
          <c:h val="0.78769841269841268"/>
        </c:manualLayout>
      </c:layout>
      <c:pieChart>
        <c:varyColors val="1"/>
        <c:ser>
          <c:idx val="0"/>
          <c:order val="0"/>
          <c:tx>
            <c:strRef>
              <c:f>Lapas1!$B$1</c:f>
              <c:strCache>
                <c:ptCount val="1"/>
                <c:pt idx="0">
                  <c:v>Pardavimas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1D4-419C-813C-8316D1B6390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1D4-419C-813C-8316D1B6390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1D4-419C-813C-8316D1B6390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1D4-419C-813C-8316D1B6390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1D4-419C-813C-8316D1B63909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E1D4-419C-813C-8316D1B6390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Lapas1!$A$2:$A$7</c:f>
              <c:strCache>
                <c:ptCount val="6"/>
                <c:pt idx="0">
                  <c:v>Statiniai ir remontai</c:v>
                </c:pt>
                <c:pt idx="1">
                  <c:v>Baldai, įranga, tyrimai</c:v>
                </c:pt>
                <c:pt idx="2">
                  <c:v>Lyderystė veikiant</c:v>
                </c:pt>
                <c:pt idx="3">
                  <c:v>Įtraukusis ugdymas</c:v>
                </c:pt>
                <c:pt idx="4">
                  <c:v>Kultūrinis ugdymas</c:v>
                </c:pt>
                <c:pt idx="5">
                  <c:v>STEAM ugdymas</c:v>
                </c:pt>
              </c:strCache>
            </c:strRef>
          </c:cat>
          <c:val>
            <c:numRef>
              <c:f>Lapas1!$B$2:$B$7</c:f>
              <c:numCache>
                <c:formatCode>General</c:formatCode>
                <c:ptCount val="6"/>
                <c:pt idx="0">
                  <c:v>9</c:v>
                </c:pt>
                <c:pt idx="1">
                  <c:v>25</c:v>
                </c:pt>
                <c:pt idx="2">
                  <c:v>12</c:v>
                </c:pt>
                <c:pt idx="3">
                  <c:v>10</c:v>
                </c:pt>
                <c:pt idx="4">
                  <c:v>13</c:v>
                </c:pt>
                <c:pt idx="5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E1D4-419C-813C-8316D1B639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s vietos rezervavimo ženkla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EEDD7D-C27E-4C0E-891C-BF3FBD2F3A89}" type="datetimeFigureOut">
              <a:rPr lang="lt-LT" smtClean="0"/>
              <a:t>2025-05-26</a:t>
            </a:fld>
            <a:endParaRPr lang="lt-LT"/>
          </a:p>
        </p:txBody>
      </p:sp>
      <p:sp>
        <p:nvSpPr>
          <p:cNvPr id="4" name="Skaidrės vaizdo vietos rezervavimo ženkla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t-LT"/>
          </a:p>
        </p:txBody>
      </p:sp>
      <p:sp>
        <p:nvSpPr>
          <p:cNvPr id="5" name="Pastabų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8F00F5-D974-497E-AA52-05FE843B289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357690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8F00F5-D974-497E-AA52-05FE843B2895}" type="slidenum">
              <a:rPr lang="lt-LT" smtClean="0"/>
              <a:t>2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682491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Spustelėkite norėdami redaguoti šablono paantraštės stilių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nė nuotrauka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t-LT"/>
              <a:t>Spustelėkite piktogramą norėdami įtraukti paveikslėlį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vadinima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siūlymas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rtelės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lpel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aveikslėlis skilty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t-LT"/>
              <a:t>Spustelėkite piktogramą norėdami įtraukti paveikslėlį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t-LT"/>
              <a:t>Spustelėkite piktogramą norėdami įtraukti paveikslėlį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t-LT"/>
              <a:t>Spustelėkite piktogramą norėdami įtraukti paveikslėlį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t-LT"/>
              <a:t>Spustelėkite piktogramą norėdami įtraukti paveikslėlį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f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jpeg"/><Relationship Id="rId7" Type="http://schemas.openxmlformats.org/officeDocument/2006/relationships/image" Target="../media/image14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2F3CDBE6-167B-CD3E-8957-35B3A0B4E8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0837" y="2601884"/>
            <a:ext cx="9870325" cy="1433945"/>
          </a:xfrm>
        </p:spPr>
        <p:txBody>
          <a:bodyPr>
            <a:noAutofit/>
          </a:bodyPr>
          <a:lstStyle/>
          <a:p>
            <a:r>
              <a:rPr lang="lt-LT" sz="3200" b="1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,,Tūkstantmečio mokyklos I“: Inovacijos </a:t>
            </a:r>
            <a:br>
              <a:rPr lang="lt-LT" sz="3200" b="1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</a:br>
            <a:br>
              <a:rPr lang="lt-LT" sz="3200" b="1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</a:br>
            <a:r>
              <a:rPr lang="lt-LT" sz="3200" b="1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švietime – nuo vizijos iki įgyvendinimo</a:t>
            </a:r>
            <a:endParaRPr lang="lt-LT" sz="3200" dirty="0"/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5C60108F-7ADC-AC88-3D46-C2B1340C81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57274" y="4492101"/>
            <a:ext cx="8283714" cy="976544"/>
          </a:xfrm>
        </p:spPr>
        <p:txBody>
          <a:bodyPr>
            <a:normAutofit fontScale="70000" lnSpcReduction="20000"/>
          </a:bodyPr>
          <a:lstStyle/>
          <a:p>
            <a:r>
              <a:rPr lang="lt-LT" dirty="0"/>
              <a:t>                      Nijolė Gotlibienė, Klaipėdos rajono savivaldybės TŪM I                               projekto koordinatorė</a:t>
            </a:r>
          </a:p>
          <a:p>
            <a:r>
              <a:rPr lang="lt-LT" dirty="0"/>
              <a:t>			                     2025-05-27</a:t>
            </a:r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61F92863-2680-E5C0-3533-B385A14DD8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362" y="581385"/>
            <a:ext cx="7367821" cy="156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6700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2DE3622E-2990-7CE6-A923-5ED3B0284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904" y="392275"/>
            <a:ext cx="10364451" cy="380724"/>
          </a:xfrm>
        </p:spPr>
        <p:txBody>
          <a:bodyPr>
            <a:normAutofit fontScale="90000"/>
          </a:bodyPr>
          <a:lstStyle/>
          <a:p>
            <a:r>
              <a:rPr lang="lt-LT" b="1" dirty="0"/>
              <a:t>Garsių žmonių mintys apie sėkmę ir tikslus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3194CB-024E-D4E9-B2AB-01B48716EEFB}"/>
              </a:ext>
            </a:extLst>
          </p:cNvPr>
          <p:cNvSpPr txBox="1"/>
          <p:nvPr/>
        </p:nvSpPr>
        <p:spPr>
          <a:xfrm>
            <a:off x="275304" y="1071716"/>
            <a:ext cx="11715592" cy="55107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lt-LT" b="1" kern="100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Žmones</a:t>
            </a:r>
            <a:r>
              <a:rPr lang="lt-LT" sz="1800" b="1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lt-LT" sz="1800" b="1" kern="100" dirty="0">
                <a:solidFill>
                  <a:srgbClr val="4E4E4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nusprendusius </a:t>
            </a:r>
            <a:r>
              <a:rPr lang="lt-LT" sz="1800" b="1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veikti, lydi sėkmė</a:t>
            </a:r>
            <a:r>
              <a:rPr lang="lt-LT" sz="1800" b="1" kern="100" dirty="0">
                <a:solidFill>
                  <a:srgbClr val="4E4E4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priešingai, sėkmė retai lydi žmones, kuris tik svarsto ir atideda.  (Herodotas, senovės graikų istorikas</a:t>
            </a:r>
            <a:r>
              <a:rPr lang="lt-LT" b="1" kern="100" dirty="0">
                <a:solidFill>
                  <a:srgbClr val="4E4E4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);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lt-LT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Sėkmė aplanko </a:t>
            </a:r>
            <a:r>
              <a:rPr lang="lt-LT" b="1" i="0" dirty="0">
                <a:solidFill>
                  <a:srgbClr val="6666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tik tą, kuris jos belaukdamas, </a:t>
            </a:r>
            <a:r>
              <a:rPr lang="lt-LT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ką nors </a:t>
            </a:r>
            <a:r>
              <a:rPr lang="lt-L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daro</a:t>
            </a:r>
            <a:r>
              <a:rPr lang="lt-LT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(Tomas </a:t>
            </a:r>
            <a:r>
              <a:rPr lang="lt-LT" b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Elva</a:t>
            </a:r>
            <a:r>
              <a:rPr lang="lt-LT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b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Edisonas</a:t>
            </a:r>
            <a:r>
              <a:rPr lang="lt-LT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amerikiečių išradėjas);</a:t>
            </a:r>
            <a:r>
              <a:rPr lang="lt-LT" b="1" kern="100" dirty="0">
                <a:solidFill>
                  <a:srgbClr val="4E4E4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 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lt-LT" sz="1800" b="1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Būna</a:t>
            </a:r>
            <a:r>
              <a:rPr lang="lt-LT" sz="1800" b="1" kern="100" dirty="0">
                <a:solidFill>
                  <a:srgbClr val="4E4E4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kai kas  ir </a:t>
            </a:r>
            <a:r>
              <a:rPr lang="lt-LT" sz="1800" b="1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nepavyksta</a:t>
            </a:r>
            <a:r>
              <a:rPr lang="lt-LT" sz="1800" b="1" kern="100" dirty="0">
                <a:solidFill>
                  <a:srgbClr val="4E4E4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Neišsigąskite, </a:t>
            </a:r>
            <a:r>
              <a:rPr lang="lt-LT" sz="1800" b="1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tai praeis</a:t>
            </a:r>
            <a:r>
              <a:rPr lang="lt-LT" sz="1800" b="1" kern="100" dirty="0">
                <a:solidFill>
                  <a:srgbClr val="4E4E4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 </a:t>
            </a:r>
            <a:r>
              <a:rPr lang="lt-LT" b="1" kern="100" dirty="0">
                <a:solidFill>
                  <a:srgbClr val="4E4E4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lt-LT" b="1" kern="100" dirty="0" err="1">
                <a:solidFill>
                  <a:srgbClr val="4E4E4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Julesas</a:t>
            </a:r>
            <a:r>
              <a:rPr lang="lt-LT" b="1" kern="100" dirty="0">
                <a:solidFill>
                  <a:srgbClr val="4E4E4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lt-LT" b="1" kern="100" dirty="0" err="1">
                <a:solidFill>
                  <a:srgbClr val="4E4E4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Renardas</a:t>
            </a:r>
            <a:r>
              <a:rPr lang="lt-LT" b="1" kern="100" dirty="0">
                <a:solidFill>
                  <a:srgbClr val="4E4E4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prancūzų rašytojas);</a:t>
            </a:r>
            <a:endParaRPr lang="lt-LT" b="1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lt-LT" sz="1800" b="1" kern="100" dirty="0">
                <a:solidFill>
                  <a:srgbClr val="4E4E4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Aš negaliu pakeisti </a:t>
            </a:r>
            <a:r>
              <a:rPr lang="lt-LT" sz="1800" b="1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vėjo krypties</a:t>
            </a:r>
            <a:r>
              <a:rPr lang="lt-LT" sz="1800" b="1" kern="100" dirty="0">
                <a:solidFill>
                  <a:srgbClr val="4E4E4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tačiau galiu </a:t>
            </a:r>
            <a:r>
              <a:rPr lang="lt-LT" sz="1800" b="1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pakreipti bures</a:t>
            </a:r>
            <a:r>
              <a:rPr lang="lt-LT" sz="1800" b="1" kern="100" dirty="0">
                <a:solidFill>
                  <a:srgbClr val="4E4E4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kad visada </a:t>
            </a:r>
            <a:r>
              <a:rPr lang="lt-LT" sz="1800" b="1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pasiekčiau</a:t>
            </a:r>
            <a:r>
              <a:rPr lang="lt-LT" sz="1800" b="1" kern="100" dirty="0">
                <a:solidFill>
                  <a:srgbClr val="4E4E4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savo </a:t>
            </a:r>
            <a:r>
              <a:rPr lang="lt-LT" sz="1800" b="1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tikslą. </a:t>
            </a:r>
            <a:r>
              <a:rPr lang="lt-LT" sz="1800" b="1" kern="100" dirty="0">
                <a:solidFill>
                  <a:srgbClr val="4E4E4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(Džeimsas </a:t>
            </a:r>
            <a:r>
              <a:rPr lang="lt-LT" sz="1800" b="1" kern="100" dirty="0" err="1">
                <a:solidFill>
                  <a:srgbClr val="4E4E4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Dynas</a:t>
            </a:r>
            <a:r>
              <a:rPr lang="lt-LT" sz="1800" b="1" kern="100" dirty="0">
                <a:solidFill>
                  <a:srgbClr val="4E4E4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amerikiečių aktorius)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lt-LT" sz="1800" b="1" kern="100" dirty="0">
                <a:solidFill>
                  <a:srgbClr val="4E4E4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Aukščiausias </a:t>
            </a:r>
            <a:r>
              <a:rPr lang="lt-LT" sz="1800" b="1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gėris</a:t>
            </a:r>
            <a:r>
              <a:rPr lang="lt-LT" sz="1800" b="1" kern="100" dirty="0">
                <a:solidFill>
                  <a:srgbClr val="4E4E4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yra </a:t>
            </a:r>
            <a:r>
              <a:rPr lang="lt-LT" sz="1800" b="1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galutinis tikslas</a:t>
            </a:r>
            <a:r>
              <a:rPr lang="lt-LT" sz="1800" b="1" kern="100" dirty="0">
                <a:solidFill>
                  <a:srgbClr val="4E4E4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Toks gėris yra </a:t>
            </a:r>
            <a:r>
              <a:rPr lang="lt-LT" sz="1800" b="1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laimė</a:t>
            </a:r>
            <a:r>
              <a:rPr lang="lt-LT" sz="1800" b="1" kern="100" dirty="0">
                <a:solidFill>
                  <a:srgbClr val="4E4E4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(Aristotelis, graikų filosofas)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lt-LT" sz="1800" b="1" kern="100" dirty="0">
                <a:solidFill>
                  <a:srgbClr val="4E4E4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Niekada didingi </a:t>
            </a:r>
            <a:r>
              <a:rPr lang="lt-LT" sz="1800" b="1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tikslai </a:t>
            </a:r>
            <a:r>
              <a:rPr lang="lt-LT" sz="1800" b="1" kern="100" dirty="0">
                <a:solidFill>
                  <a:srgbClr val="4E4E4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nebuvo pasiekti </a:t>
            </a:r>
            <a:r>
              <a:rPr lang="lt-LT" sz="1800" b="1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 entuziazmo</a:t>
            </a:r>
            <a:r>
              <a:rPr lang="lt-LT" sz="1800" b="1" kern="100" dirty="0">
                <a:solidFill>
                  <a:srgbClr val="4E4E4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(Ralfas Valdo </a:t>
            </a:r>
            <a:r>
              <a:rPr lang="lt-LT" sz="1800" b="1" kern="100" dirty="0" err="1">
                <a:solidFill>
                  <a:srgbClr val="4E4E4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Emersonas</a:t>
            </a:r>
            <a:r>
              <a:rPr lang="lt-LT" sz="1800" b="1" kern="100" dirty="0">
                <a:solidFill>
                  <a:srgbClr val="4E4E4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amerikiečių filosofas)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lt-LT" sz="1800" b="1" kern="100" dirty="0">
                <a:solidFill>
                  <a:srgbClr val="4E4E4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Niekas taip ne</a:t>
            </a:r>
            <a:r>
              <a:rPr lang="lt-LT" sz="1800" b="1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palengvina </a:t>
            </a:r>
            <a:r>
              <a:rPr lang="lt-LT" sz="1800" b="1" kern="100" dirty="0">
                <a:solidFill>
                  <a:srgbClr val="4E4E4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gyvenimo, kaip </a:t>
            </a:r>
            <a:r>
              <a:rPr lang="lt-LT" sz="1800" b="1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į tikslą nukreipta veikla</a:t>
            </a:r>
            <a:r>
              <a:rPr lang="lt-LT" sz="1800" b="1" kern="100" dirty="0">
                <a:solidFill>
                  <a:srgbClr val="4E4E4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(Frydrichas Šileris, vokiečių filosofas);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lt-LT" sz="1800" b="1" kern="100" dirty="0">
                <a:solidFill>
                  <a:srgbClr val="4E4E4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Norint </a:t>
            </a:r>
            <a:r>
              <a:rPr lang="lt-LT" sz="1800" b="1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prieiti tikslą</a:t>
            </a:r>
            <a:r>
              <a:rPr lang="lt-LT" sz="1800" b="1" kern="100" dirty="0">
                <a:solidFill>
                  <a:srgbClr val="4E4E4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pirmiausia </a:t>
            </a:r>
            <a:r>
              <a:rPr lang="lt-LT" sz="1800" b="1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reikia eiti</a:t>
            </a:r>
            <a:r>
              <a:rPr lang="lt-LT" sz="1800" b="1" kern="100" dirty="0">
                <a:solidFill>
                  <a:srgbClr val="4E4E4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(</a:t>
            </a:r>
            <a:r>
              <a:rPr lang="lt-LT" sz="1800" b="1" kern="100" dirty="0" err="1">
                <a:solidFill>
                  <a:srgbClr val="4E4E4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Onorė</a:t>
            </a:r>
            <a:r>
              <a:rPr lang="lt-LT" sz="1800" b="1" kern="100" dirty="0">
                <a:solidFill>
                  <a:srgbClr val="4E4E4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Balzakas, prancūzų rašytojas).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endParaRPr lang="lt-LT" sz="1800" b="1" kern="100" dirty="0">
              <a:solidFill>
                <a:srgbClr val="4E4E4E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2000" b="1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Pažangos plano tikslas – sukurti kokybiškas ir prieinamas ugdymo(</a:t>
            </a:r>
            <a:r>
              <a:rPr lang="lt-LT" sz="2000" b="1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si</a:t>
            </a:r>
            <a:r>
              <a:rPr lang="lt-LT" sz="2000" b="1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) sąlygas mokinių pasiekimams gerinti Klaipėdos rajone</a:t>
            </a:r>
            <a:endParaRPr lang="lt-LT" sz="20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61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E86299A3-EABC-777D-0638-1AD884BB3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6" y="618517"/>
            <a:ext cx="10238134" cy="531553"/>
          </a:xfrm>
        </p:spPr>
        <p:txBody>
          <a:bodyPr>
            <a:normAutofit fontScale="90000"/>
          </a:bodyPr>
          <a:lstStyle/>
          <a:p>
            <a:r>
              <a:rPr lang="lt-LT" b="1" dirty="0">
                <a:latin typeface="Arial" panose="020B0604020202020204" pitchFamily="34" charset="0"/>
                <a:cs typeface="Arial" panose="020B0604020202020204" pitchFamily="34" charset="0"/>
              </a:rPr>
              <a:t>Švietimo Pažangos plano veiklos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5CFE57E0-C4E5-C55A-2163-F1D21BF214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8706508"/>
              </p:ext>
            </p:extLst>
          </p:nvPr>
        </p:nvGraphicFramePr>
        <p:xfrm>
          <a:off x="272161" y="1347629"/>
          <a:ext cx="11038787" cy="45437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5379BD1-3A5E-5DAC-6655-CD491EEB619A}"/>
              </a:ext>
            </a:extLst>
          </p:cNvPr>
          <p:cNvSpPr txBox="1"/>
          <p:nvPr/>
        </p:nvSpPr>
        <p:spPr>
          <a:xfrm>
            <a:off x="603315" y="6099142"/>
            <a:ext cx="10906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400" b="1" dirty="0">
                <a:latin typeface="Arial" panose="020B0604020202020204" pitchFamily="34" charset="0"/>
                <a:cs typeface="Arial" panose="020B0604020202020204" pitchFamily="34" charset="0"/>
              </a:rPr>
              <a:t>Iš viso: 81 veikla. Įgyvendinta – 100 proc.  </a:t>
            </a:r>
          </a:p>
        </p:txBody>
      </p:sp>
      <p:cxnSp>
        <p:nvCxnSpPr>
          <p:cNvPr id="6" name="Tiesioji jungtis 5">
            <a:extLst>
              <a:ext uri="{FF2B5EF4-FFF2-40B4-BE49-F238E27FC236}">
                <a16:creationId xmlns:a16="http://schemas.microsoft.com/office/drawing/2014/main" id="{17D9D29B-7AE0-47D8-4C88-BD33D70C4A7E}"/>
              </a:ext>
            </a:extLst>
          </p:cNvPr>
          <p:cNvCxnSpPr/>
          <p:nvPr/>
        </p:nvCxnSpPr>
        <p:spPr>
          <a:xfrm>
            <a:off x="4613564" y="1873402"/>
            <a:ext cx="3133898" cy="124691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Tiesioji jungtis 7">
            <a:extLst>
              <a:ext uri="{FF2B5EF4-FFF2-40B4-BE49-F238E27FC236}">
                <a16:creationId xmlns:a16="http://schemas.microsoft.com/office/drawing/2014/main" id="{0D786E9F-1643-6D63-53E7-5EFF79FE2593}"/>
              </a:ext>
            </a:extLst>
          </p:cNvPr>
          <p:cNvCxnSpPr/>
          <p:nvPr/>
        </p:nvCxnSpPr>
        <p:spPr>
          <a:xfrm flipV="1">
            <a:off x="5494713" y="3084022"/>
            <a:ext cx="2244436" cy="216962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1586BB0-4904-9EA0-E727-685E1F47F36C}"/>
              </a:ext>
            </a:extLst>
          </p:cNvPr>
          <p:cNvSpPr txBox="1"/>
          <p:nvPr/>
        </p:nvSpPr>
        <p:spPr>
          <a:xfrm>
            <a:off x="7747462" y="2876227"/>
            <a:ext cx="1022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b="1" dirty="0"/>
              <a:t>42 proc. </a:t>
            </a:r>
          </a:p>
        </p:txBody>
      </p:sp>
    </p:spTree>
    <p:extLst>
      <p:ext uri="{BB962C8B-B14F-4D97-AF65-F5344CB8AC3E}">
        <p14:creationId xmlns:p14="http://schemas.microsoft.com/office/powerpoint/2010/main" val="4038151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0322B530-7C82-A3FF-EF78-647F784AE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8"/>
            <a:ext cx="10832023" cy="569260"/>
          </a:xfrm>
        </p:spPr>
        <p:txBody>
          <a:bodyPr>
            <a:normAutofit fontScale="90000"/>
          </a:bodyPr>
          <a:lstStyle/>
          <a:p>
            <a:r>
              <a:rPr lang="lt-LT" dirty="0"/>
              <a:t>Švietimo pažangos plano veiklų pobūdis IR DALYVIAI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7234BE-9DDD-ABA9-FBA8-A0536E54147B}"/>
              </a:ext>
            </a:extLst>
          </p:cNvPr>
          <p:cNvSpPr txBox="1"/>
          <p:nvPr/>
        </p:nvSpPr>
        <p:spPr>
          <a:xfrm>
            <a:off x="1131216" y="1819373"/>
            <a:ext cx="590757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lt-LT" sz="2400" b="1" dirty="0"/>
              <a:t>Ilgalaikiai 40 – 60 ak. val. mokymai – 13;</a:t>
            </a:r>
          </a:p>
          <a:p>
            <a:pPr marL="342900" indent="-342900">
              <a:buAutoNum type="arabicPeriod"/>
            </a:pPr>
            <a:r>
              <a:rPr lang="lt-LT" sz="2400" b="1" dirty="0"/>
              <a:t>Stažuotės, lyderystės stovykla – 6;</a:t>
            </a:r>
          </a:p>
          <a:p>
            <a:pPr marL="342900" indent="-342900">
              <a:buAutoNum type="arabicPeriod"/>
            </a:pPr>
            <a:r>
              <a:rPr lang="lt-LT" sz="2400" b="1" dirty="0"/>
              <a:t>Praktiniai užsiėmimai – 6;</a:t>
            </a:r>
          </a:p>
          <a:p>
            <a:pPr marL="342900" indent="-342900">
              <a:buAutoNum type="arabicPeriod"/>
            </a:pPr>
            <a:r>
              <a:rPr lang="lt-LT" sz="2400" b="1" dirty="0"/>
              <a:t>Konferencijos, metodinės dirbtuvės – 5;</a:t>
            </a:r>
          </a:p>
          <a:p>
            <a:pPr marL="342900" indent="-342900">
              <a:buAutoNum type="arabicPeriod"/>
            </a:pPr>
            <a:r>
              <a:rPr lang="lt-LT" sz="2400" b="1" dirty="0"/>
              <a:t>Ilgalaikės veiklos mokiniams – 15;</a:t>
            </a:r>
          </a:p>
          <a:p>
            <a:pPr marL="342900" indent="-342900">
              <a:buAutoNum type="arabicPeriod"/>
            </a:pPr>
            <a:r>
              <a:rPr lang="lt-LT" sz="2400" b="1" dirty="0"/>
              <a:t>Trumpalaikės veiklos mokiniams – 6. </a:t>
            </a:r>
          </a:p>
          <a:p>
            <a:endParaRPr lang="lt-LT" sz="2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33D4D4-D006-7C5E-D666-AF029E11FC65}"/>
              </a:ext>
            </a:extLst>
          </p:cNvPr>
          <p:cNvSpPr txBox="1"/>
          <p:nvPr/>
        </p:nvSpPr>
        <p:spPr>
          <a:xfrm>
            <a:off x="393290" y="4336330"/>
            <a:ext cx="87224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Pedagogų ir mokinių skaičius veiklose:</a:t>
            </a:r>
          </a:p>
          <a:p>
            <a:r>
              <a:rPr lang="lt-LT" sz="2000" b="1" dirty="0">
                <a:latin typeface="Arial" panose="020B0604020202020204" pitchFamily="34" charset="0"/>
                <a:cs typeface="Arial" panose="020B0604020202020204" pitchFamily="34" charset="0"/>
              </a:rPr>
              <a:t>Savivaldybės organizuotose veiklose – 1583 dalyviai;</a:t>
            </a:r>
          </a:p>
          <a:p>
            <a:r>
              <a:rPr lang="lt-LT" sz="2000" b="1" dirty="0">
                <a:latin typeface="Arial" panose="020B0604020202020204" pitchFamily="34" charset="0"/>
                <a:cs typeface="Arial" panose="020B0604020202020204" pitchFamily="34" charset="0"/>
              </a:rPr>
              <a:t>Gargždų ,,Vaivorykštės“ gimnazijos organizuotose veiklose – 743;</a:t>
            </a:r>
          </a:p>
          <a:p>
            <a:r>
              <a:rPr lang="lt-LT" sz="2000" b="1" dirty="0">
                <a:latin typeface="Arial" panose="020B0604020202020204" pitchFamily="34" charset="0"/>
                <a:cs typeface="Arial" panose="020B0604020202020204" pitchFamily="34" charset="0"/>
              </a:rPr>
              <a:t>Priekulės Ievos Simonaitytės gimnazijos organizuotose veiklose – 974;</a:t>
            </a:r>
          </a:p>
          <a:p>
            <a:r>
              <a:rPr lang="lt-LT" sz="2000" b="1" dirty="0">
                <a:latin typeface="Arial" panose="020B0604020202020204" pitchFamily="34" charset="0"/>
                <a:cs typeface="Arial" panose="020B0604020202020204" pitchFamily="34" charset="0"/>
              </a:rPr>
              <a:t>Veiviržėnų Jurgio Šaulio gimnazijos organizuotose veiklose – 324.</a:t>
            </a:r>
          </a:p>
        </p:txBody>
      </p:sp>
      <p:pic>
        <p:nvPicPr>
          <p:cNvPr id="7" name="Paveikslėlis 6">
            <a:extLst>
              <a:ext uri="{FF2B5EF4-FFF2-40B4-BE49-F238E27FC236}">
                <a16:creationId xmlns:a16="http://schemas.microsoft.com/office/drawing/2014/main" id="{0D32F991-B9CA-4815-CE43-D1E9AA47E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9355" y="1943130"/>
            <a:ext cx="1702083" cy="2269444"/>
          </a:xfrm>
          <a:prstGeom prst="rect">
            <a:avLst/>
          </a:prstGeom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EFD98ED2-7963-2AB6-0E6A-2776B2012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0311" y="1538642"/>
            <a:ext cx="2870043" cy="1631216"/>
          </a:xfrm>
          <a:prstGeom prst="rect">
            <a:avLst/>
          </a:prstGeom>
        </p:spPr>
      </p:pic>
      <p:pic>
        <p:nvPicPr>
          <p:cNvPr id="13" name="Paveikslėlis 12">
            <a:extLst>
              <a:ext uri="{FF2B5EF4-FFF2-40B4-BE49-F238E27FC236}">
                <a16:creationId xmlns:a16="http://schemas.microsoft.com/office/drawing/2014/main" id="{13EA8586-9B68-5165-8BC2-3FD316B669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5720" y="3429000"/>
            <a:ext cx="2897364" cy="1631216"/>
          </a:xfrm>
          <a:prstGeom prst="rect">
            <a:avLst/>
          </a:prstGeom>
        </p:spPr>
      </p:pic>
      <p:pic>
        <p:nvPicPr>
          <p:cNvPr id="15" name="Paveikslėlis 14">
            <a:extLst>
              <a:ext uri="{FF2B5EF4-FFF2-40B4-BE49-F238E27FC236}">
                <a16:creationId xmlns:a16="http://schemas.microsoft.com/office/drawing/2014/main" id="{0431CC60-8B16-5F3C-2B87-2265AEAD35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0311" y="5151938"/>
            <a:ext cx="2690868" cy="151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872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7720830-0386-C22E-11CE-D7FC7DB85FDC}"/>
              </a:ext>
            </a:extLst>
          </p:cNvPr>
          <p:cNvSpPr txBox="1"/>
          <p:nvPr/>
        </p:nvSpPr>
        <p:spPr>
          <a:xfrm>
            <a:off x="835742" y="2153265"/>
            <a:ext cx="106778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sz="28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Komandinis darbas padalija užduotis ir padaugina iš sėkmės.</a:t>
            </a:r>
            <a:endParaRPr lang="lt-LT" sz="2800" dirty="0"/>
          </a:p>
        </p:txBody>
      </p:sp>
    </p:spTree>
    <p:extLst>
      <p:ext uri="{BB962C8B-B14F-4D97-AF65-F5344CB8AC3E}">
        <p14:creationId xmlns:p14="http://schemas.microsoft.com/office/powerpoint/2010/main" val="2127997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157C885-F5DE-C6D5-48A1-6FF7F561E5E5}"/>
              </a:ext>
            </a:extLst>
          </p:cNvPr>
          <p:cNvSpPr txBox="1"/>
          <p:nvPr/>
        </p:nvSpPr>
        <p:spPr>
          <a:xfrm>
            <a:off x="3338004" y="2620652"/>
            <a:ext cx="31509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4800" dirty="0"/>
              <a:t>Ačiū visiems</a:t>
            </a:r>
          </a:p>
        </p:txBody>
      </p:sp>
      <p:pic>
        <p:nvPicPr>
          <p:cNvPr id="3" name="Paveikslėlis 2">
            <a:extLst>
              <a:ext uri="{FF2B5EF4-FFF2-40B4-BE49-F238E27FC236}">
                <a16:creationId xmlns:a16="http://schemas.microsoft.com/office/drawing/2014/main" id="{32FDBA10-A0D2-11A9-C712-A4B2D79E2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5390" y="428458"/>
            <a:ext cx="2948836" cy="1971147"/>
          </a:xfrm>
          <a:prstGeom prst="rect">
            <a:avLst/>
          </a:prstGeom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id="{EBCE9B27-3C21-5AD4-F85D-9A9E16B6E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111" y="428458"/>
            <a:ext cx="2692893" cy="2019670"/>
          </a:xfrm>
          <a:prstGeom prst="rect">
            <a:avLst/>
          </a:prstGeom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id="{5F269D00-5D99-63E5-65F9-5455E9F5B9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3394" y="2620652"/>
            <a:ext cx="1837678" cy="2786355"/>
          </a:xfrm>
          <a:prstGeom prst="rect">
            <a:avLst/>
          </a:prstGeo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7FACDC22-4CA6-7BB4-8E9A-235D523798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584" y="2620652"/>
            <a:ext cx="2500414" cy="3333885"/>
          </a:xfrm>
          <a:prstGeom prst="rect">
            <a:avLst/>
          </a:prstGeom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5EDABC09-3B23-E6C3-8310-7FB36139E0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8201" y="3917161"/>
            <a:ext cx="3349841" cy="2512381"/>
          </a:xfrm>
          <a:prstGeom prst="rect">
            <a:avLst/>
          </a:prstGeom>
        </p:spPr>
      </p:pic>
      <p:pic>
        <p:nvPicPr>
          <p:cNvPr id="11" name="Paveikslėlis 10">
            <a:extLst>
              <a:ext uri="{FF2B5EF4-FFF2-40B4-BE49-F238E27FC236}">
                <a16:creationId xmlns:a16="http://schemas.microsoft.com/office/drawing/2014/main" id="{274A679E-E015-5ADE-45F7-06DECB1ED6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6842" y="416749"/>
            <a:ext cx="3501149" cy="1971147"/>
          </a:xfrm>
          <a:prstGeom prst="rect">
            <a:avLst/>
          </a:prstGeom>
        </p:spPr>
      </p:pic>
      <p:pic>
        <p:nvPicPr>
          <p:cNvPr id="13" name="Paveikslėlis 12">
            <a:extLst>
              <a:ext uri="{FF2B5EF4-FFF2-40B4-BE49-F238E27FC236}">
                <a16:creationId xmlns:a16="http://schemas.microsoft.com/office/drawing/2014/main" id="{2E463A8B-F742-0039-8320-2A37C862D8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95708" y="3036150"/>
            <a:ext cx="2354100" cy="31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020416"/>
      </p:ext>
    </p:extLst>
  </p:cSld>
  <p:clrMapOvr>
    <a:masterClrMapping/>
  </p:clrMapOvr>
</p:sld>
</file>

<file path=ppt/theme/theme1.xml><?xml version="1.0" encoding="utf-8"?>
<a:theme xmlns:a="http://schemas.openxmlformats.org/drawingml/2006/main" name="Lašelis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Lašelis</Template>
  <TotalTime>310</TotalTime>
  <Words>335</Words>
  <Application>Microsoft Office PowerPoint</Application>
  <PresentationFormat>Plačiaekranė</PresentationFormat>
  <Paragraphs>32</Paragraphs>
  <Slides>6</Slides>
  <Notes>1</Notes>
  <HiddenSlides>0</HiddenSlides>
  <MMClips>0</MMClips>
  <ScaleCrop>false</ScaleCrop>
  <HeadingPairs>
    <vt:vector size="6" baseType="variant">
      <vt:variant>
        <vt:lpstr>Naudojami šriftai</vt:lpstr>
      </vt:variant>
      <vt:variant>
        <vt:i4>5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6</vt:i4>
      </vt:variant>
    </vt:vector>
  </HeadingPairs>
  <TitlesOfParts>
    <vt:vector size="12" baseType="lpstr">
      <vt:lpstr>Arial</vt:lpstr>
      <vt:lpstr>Calibri</vt:lpstr>
      <vt:lpstr>Times New Roman</vt:lpstr>
      <vt:lpstr>Tw Cen MT</vt:lpstr>
      <vt:lpstr>Wingdings</vt:lpstr>
      <vt:lpstr>Lašelis</vt:lpstr>
      <vt:lpstr>,,Tūkstantmečio mokyklos I“: Inovacijos   švietime – nuo vizijos iki įgyvendinimo</vt:lpstr>
      <vt:lpstr>Garsių žmonių mintys apie sėkmę ir tikslus</vt:lpstr>
      <vt:lpstr>Švietimo Pažangos plano veiklos</vt:lpstr>
      <vt:lpstr>Švietimo pažangos plano veiklų pobūdis IR DALYVIAI </vt:lpstr>
      <vt:lpstr>„PowerPoint“ pateiktis</vt:lpstr>
      <vt:lpstr>„PowerPoint“ pateiktis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Nijolė Gotlibienė</dc:creator>
  <cp:lastModifiedBy>Nijolė Gotlibienė</cp:lastModifiedBy>
  <cp:revision>4</cp:revision>
  <dcterms:created xsi:type="dcterms:W3CDTF">2025-05-26T08:57:53Z</dcterms:created>
  <dcterms:modified xsi:type="dcterms:W3CDTF">2025-05-26T19:29:26Z</dcterms:modified>
</cp:coreProperties>
</file>