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86" d="100"/>
          <a:sy n="86" d="100"/>
        </p:scale>
        <p:origin x="2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lpel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aveikslėlis skilty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6DF2BC1F-78D2-4777-B4E7-9EFAF3C7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72" name="Rectangle 71">
              <a:extLst>
                <a:ext uri="{FF2B5EF4-FFF2-40B4-BE49-F238E27FC236}">
                  <a16:creationId xmlns:a16="http://schemas.microsoft.com/office/drawing/2014/main" id="{36F56DB6-D4C6-4FEC-859E-606E58ED02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3" name="Picture 2">
              <a:extLst>
                <a:ext uri="{FF2B5EF4-FFF2-40B4-BE49-F238E27FC236}">
                  <a16:creationId xmlns:a16="http://schemas.microsoft.com/office/drawing/2014/main" id="{407540D9-B894-4044-977F-985CE8AAE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p14="http://schemas.microsoft.com/office/powerpoint/2010/main" xmlns:a14="http://schemas.microsoft.com/office/drawing/2010/main" xmlns:a16="http://schemas.microsoft.com/office/drawing/2014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 descr="Vaizdo rezultatas pagal užklausą „remote learning“">
            <a:extLst>
              <a:ext uri="{FF2B5EF4-FFF2-40B4-BE49-F238E27FC236}">
                <a16:creationId xmlns:a16="http://schemas.microsoft.com/office/drawing/2014/main" id="{1272DDAF-5F85-4255-B9D0-0DA3E99D30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4" b="7702"/>
          <a:stretch/>
        </p:blipFill>
        <p:spPr bwMode="auto">
          <a:xfrm>
            <a:off x="20" y="10"/>
            <a:ext cx="1218836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51F20467-AC06-4DDC-8307-869166099B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5895" y="2235200"/>
            <a:ext cx="10982062" cy="2396067"/>
            <a:chOff x="605895" y="2235200"/>
            <a:chExt cx="10982062" cy="2396067"/>
          </a:xfrm>
        </p:grpSpPr>
        <p:sp>
          <p:nvSpPr>
            <p:cNvPr id="76" name="Round Diagonal Corner Rectangle 7">
              <a:extLst>
                <a:ext uri="{FF2B5EF4-FFF2-40B4-BE49-F238E27FC236}">
                  <a16:creationId xmlns:a16="http://schemas.microsoft.com/office/drawing/2014/main" id="{8DC8D026-21C3-4C97-948D-2975D21649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82333" y="2235200"/>
              <a:ext cx="7027334" cy="2396067"/>
            </a:xfrm>
            <a:prstGeom prst="round2DiagRect">
              <a:avLst>
                <a:gd name="adj1" fmla="val 9246"/>
                <a:gd name="adj2" fmla="val 0"/>
              </a:avLst>
            </a:prstGeom>
            <a:solidFill>
              <a:schemeClr val="bg1">
                <a:alpha val="80000"/>
              </a:schemeClr>
            </a:solidFill>
            <a:ln w="19050" cap="sq">
              <a:solidFill>
                <a:schemeClr val="tx2">
                  <a:alpha val="60000"/>
                </a:schemeClr>
              </a:solidFill>
              <a:miter lim="800000"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C953029F-BAEE-4C9E-87D0-F92AEBEF6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5895" y="2900097"/>
              <a:ext cx="10982062" cy="1211524"/>
              <a:chOff x="605895" y="2900097"/>
              <a:chExt cx="10982062" cy="1211524"/>
            </a:xfrm>
          </p:grpSpPr>
          <p:sp>
            <p:nvSpPr>
              <p:cNvPr id="78" name="Freeform 32">
                <a:extLst>
                  <a:ext uri="{FF2B5EF4-FFF2-40B4-BE49-F238E27FC236}">
                    <a16:creationId xmlns:a16="http://schemas.microsoft.com/office/drawing/2014/main" id="{1ED05897-C3FB-4F32-A5D1-553835A75A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9653587" y="3379784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79" name="Freeform 33">
                <a:extLst>
                  <a:ext uri="{FF2B5EF4-FFF2-40B4-BE49-F238E27FC236}">
                    <a16:creationId xmlns:a16="http://schemas.microsoft.com/office/drawing/2014/main" id="{9D099414-76E2-4372-B368-D621F96571B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0078244" y="3310728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80" name="Freeform 34">
                <a:extLst>
                  <a:ext uri="{FF2B5EF4-FFF2-40B4-BE49-F238E27FC236}">
                    <a16:creationId xmlns:a16="http://schemas.microsoft.com/office/drawing/2014/main" id="{CF7AA4EE-CA56-47C9-BD91-FBDB520717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1146631" y="3574253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81" name="Freeform 37">
                <a:extLst>
                  <a:ext uri="{FF2B5EF4-FFF2-40B4-BE49-F238E27FC236}">
                    <a16:creationId xmlns:a16="http://schemas.microsoft.com/office/drawing/2014/main" id="{8EF29193-BBE5-46AD-B3C6-18010CFB39B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0230644" y="3034502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82" name="Freeform 35">
                <a:extLst>
                  <a:ext uri="{FF2B5EF4-FFF2-40B4-BE49-F238E27FC236}">
                    <a16:creationId xmlns:a16="http://schemas.microsoft.com/office/drawing/2014/main" id="{583D18AB-4872-404F-88A8-61B70DC69E9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034587" y="256275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83" name="Freeform 36">
                <a:extLst>
                  <a:ext uri="{FF2B5EF4-FFF2-40B4-BE49-F238E27FC236}">
                    <a16:creationId xmlns:a16="http://schemas.microsoft.com/office/drawing/2014/main" id="{E09553B1-03B9-4A64-8DFD-C4D6B4506E9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747375" y="3232679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84" name="Freeform 38">
                <a:extLst>
                  <a:ext uri="{FF2B5EF4-FFF2-40B4-BE49-F238E27FC236}">
                    <a16:creationId xmlns:a16="http://schemas.microsoft.com/office/drawing/2014/main" id="{8BC67352-D438-4124-BA03-A3373DCC40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399044" y="3095360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85" name="Freeform 39">
                <a:extLst>
                  <a:ext uri="{FF2B5EF4-FFF2-40B4-BE49-F238E27FC236}">
                    <a16:creationId xmlns:a16="http://schemas.microsoft.com/office/drawing/2014/main" id="{7139AB6C-D51A-4F07-BBF8-3B999004BA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353675" y="2153178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86" name="Freeform 40">
                <a:extLst>
                  <a:ext uri="{FF2B5EF4-FFF2-40B4-BE49-F238E27FC236}">
                    <a16:creationId xmlns:a16="http://schemas.microsoft.com/office/drawing/2014/main" id="{032E733A-3EF4-4A0F-8A1E-BE2348ED4C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9848850" y="330887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87" name="Rectangle 41">
                <a:extLst>
                  <a:ext uri="{FF2B5EF4-FFF2-40B4-BE49-F238E27FC236}">
                    <a16:creationId xmlns:a16="http://schemas.microsoft.com/office/drawing/2014/main" id="{5376C820-9E08-46B7-AEC9-EE341A0E8D7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9721056" y="3284272"/>
                <a:ext cx="23813" cy="252413"/>
              </a:xfrm>
              <a:prstGeom prst="rect">
                <a:avLst/>
              </a:pr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88" name="Freeform 32">
                <a:extLst>
                  <a:ext uri="{FF2B5EF4-FFF2-40B4-BE49-F238E27FC236}">
                    <a16:creationId xmlns:a16="http://schemas.microsoft.com/office/drawing/2014/main" id="{1C546710-A8A8-4BB5-ABDB-E0D2F117D8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2122751" y="3532184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89" name="Freeform 33">
                <a:extLst>
                  <a:ext uri="{FF2B5EF4-FFF2-40B4-BE49-F238E27FC236}">
                    <a16:creationId xmlns:a16="http://schemas.microsoft.com/office/drawing/2014/main" id="{3210BD8B-9CE0-423E-B952-F7D59FC4A9B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1958445" y="3463128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90" name="Freeform 34">
                <a:extLst>
                  <a:ext uri="{FF2B5EF4-FFF2-40B4-BE49-F238E27FC236}">
                    <a16:creationId xmlns:a16="http://schemas.microsoft.com/office/drawing/2014/main" id="{AB8B3F17-1F22-404E-932B-B02A6D9F90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858308" y="3726653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91" name="Freeform 37">
                <a:extLst>
                  <a:ext uri="{FF2B5EF4-FFF2-40B4-BE49-F238E27FC236}">
                    <a16:creationId xmlns:a16="http://schemas.microsoft.com/office/drawing/2014/main" id="{4D93FBC8-AF3E-4029-A5DF-47A1943DDFE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1658407" y="3186902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92" name="Freeform 35">
                <a:extLst>
                  <a:ext uri="{FF2B5EF4-FFF2-40B4-BE49-F238E27FC236}">
                    <a16:creationId xmlns:a16="http://schemas.microsoft.com/office/drawing/2014/main" id="{D996E421-B2D2-47F1-A80E-2CFE2B694B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860814" y="271515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93" name="Freeform 36">
                <a:extLst>
                  <a:ext uri="{FF2B5EF4-FFF2-40B4-BE49-F238E27FC236}">
                    <a16:creationId xmlns:a16="http://schemas.microsoft.com/office/drawing/2014/main" id="{D95EA698-392D-425F-9C2B-B337ADE2585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289314" y="3385079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94" name="Freeform 38">
                <a:extLst>
                  <a:ext uri="{FF2B5EF4-FFF2-40B4-BE49-F238E27FC236}">
                    <a16:creationId xmlns:a16="http://schemas.microsoft.com/office/drawing/2014/main" id="{54C60C80-2B68-4113-A0A9-A68AFCF135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605895" y="3247760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95" name="Freeform 39">
                <a:extLst>
                  <a:ext uri="{FF2B5EF4-FFF2-40B4-BE49-F238E27FC236}">
                    <a16:creationId xmlns:a16="http://schemas.microsoft.com/office/drawing/2014/main" id="{3E5B66BC-ADCD-409B-A48E-C5E01E5361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532202" y="2305578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96" name="Freeform 40">
                <a:extLst>
                  <a:ext uri="{FF2B5EF4-FFF2-40B4-BE49-F238E27FC236}">
                    <a16:creationId xmlns:a16="http://schemas.microsoft.com/office/drawing/2014/main" id="{17B3EAAA-5AA0-4199-8C7B-529553EE64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2154501" y="346127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97" name="Rectangle 41">
                <a:extLst>
                  <a:ext uri="{FF2B5EF4-FFF2-40B4-BE49-F238E27FC236}">
                    <a16:creationId xmlns:a16="http://schemas.microsoft.com/office/drawing/2014/main" id="{938D3E98-9C0D-4AA5-AE8D-3BD079F0CB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2448983" y="3436672"/>
                <a:ext cx="23813" cy="252413"/>
              </a:xfrm>
              <a:prstGeom prst="rect">
                <a:avLst/>
              </a:pr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</p:grpSp>
      </p:grpSp>
      <p:sp>
        <p:nvSpPr>
          <p:cNvPr id="2" name="Pavadinimas 1">
            <a:extLst>
              <a:ext uri="{FF2B5EF4-FFF2-40B4-BE49-F238E27FC236}">
                <a16:creationId xmlns:a16="http://schemas.microsoft.com/office/drawing/2014/main" id="{C4C8AF52-98A6-4B27-9828-F37C0E4A4C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000" y="2771250"/>
            <a:ext cx="6858000" cy="1367896"/>
          </a:xfrm>
        </p:spPr>
        <p:txBody>
          <a:bodyPr>
            <a:normAutofit/>
          </a:bodyPr>
          <a:lstStyle/>
          <a:p>
            <a:pPr algn="ctr"/>
            <a:r>
              <a:rPr lang="lt-LT" sz="4400" dirty="0"/>
              <a:t>PATARIMAI MOKANTIS NUOTOLINIU BŪDU</a:t>
            </a:r>
          </a:p>
        </p:txBody>
      </p:sp>
    </p:spTree>
    <p:extLst>
      <p:ext uri="{BB962C8B-B14F-4D97-AF65-F5344CB8AC3E}">
        <p14:creationId xmlns:p14="http://schemas.microsoft.com/office/powerpoint/2010/main" val="672110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FC9644-673A-459F-B3C5-9310A4E5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DB9295-9645-4BF2-ADFD-75800B7FA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20788" cy="6858001"/>
            <a:chOff x="-14288" y="0"/>
            <a:chExt cx="1220788" cy="6858001"/>
          </a:xfrm>
          <a:solidFill>
            <a:schemeClr val="bg2">
              <a:lumMod val="60000"/>
              <a:lumOff val="40000"/>
              <a:alpha val="60000"/>
            </a:schemeClr>
          </a:solidFill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95B061E9-E435-4E1B-B160-96584A116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CD7972E-7D38-40EE-A80B-E2A848811E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24A3B55-746F-419F-8CFF-5F3A4BE143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C63219B-AD72-4494-935E-F5C70DB549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id="{15B41FD2-05E2-44E7-8760-09E65D1C60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10">
              <a:extLst>
                <a:ext uri="{FF2B5EF4-FFF2-40B4-BE49-F238E27FC236}">
                  <a16:creationId xmlns:a16="http://schemas.microsoft.com/office/drawing/2014/main" id="{FE6D63D0-3347-4EE2-8F65-F1C32168FA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11">
              <a:extLst>
                <a:ext uri="{FF2B5EF4-FFF2-40B4-BE49-F238E27FC236}">
                  <a16:creationId xmlns:a16="http://schemas.microsoft.com/office/drawing/2014/main" id="{538A46A3-DB16-45D5-B636-03EFE39FE9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12">
              <a:extLst>
                <a:ext uri="{FF2B5EF4-FFF2-40B4-BE49-F238E27FC236}">
                  <a16:creationId xmlns:a16="http://schemas.microsoft.com/office/drawing/2014/main" id="{0B8A2B0E-823F-4BE8-9359-45143BB124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13">
              <a:extLst>
                <a:ext uri="{FF2B5EF4-FFF2-40B4-BE49-F238E27FC236}">
                  <a16:creationId xmlns:a16="http://schemas.microsoft.com/office/drawing/2014/main" id="{44516B3C-A8BE-46FC-B643-3DFEB7F28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14">
              <a:extLst>
                <a:ext uri="{FF2B5EF4-FFF2-40B4-BE49-F238E27FC236}">
                  <a16:creationId xmlns:a16="http://schemas.microsoft.com/office/drawing/2014/main" id="{59FD699C-3920-4E57-BE27-165A3F036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15">
              <a:extLst>
                <a:ext uri="{FF2B5EF4-FFF2-40B4-BE49-F238E27FC236}">
                  <a16:creationId xmlns:a16="http://schemas.microsoft.com/office/drawing/2014/main" id="{0FB0C02E-3F53-4889-8ADF-80DBC43F69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Line 16">
              <a:extLst>
                <a:ext uri="{FF2B5EF4-FFF2-40B4-BE49-F238E27FC236}">
                  <a16:creationId xmlns:a16="http://schemas.microsoft.com/office/drawing/2014/main" id="{F8A0C89C-946F-4BCD-8A27-BB73E37FE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47" name="Freeform 17">
              <a:extLst>
                <a:ext uri="{FF2B5EF4-FFF2-40B4-BE49-F238E27FC236}">
                  <a16:creationId xmlns:a16="http://schemas.microsoft.com/office/drawing/2014/main" id="{70C83EAF-4E92-4849-A240-B257871DC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18">
              <a:extLst>
                <a:ext uri="{FF2B5EF4-FFF2-40B4-BE49-F238E27FC236}">
                  <a16:creationId xmlns:a16="http://schemas.microsoft.com/office/drawing/2014/main" id="{320FD164-4D7A-469C-B3F4-B926BFACF5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19">
              <a:extLst>
                <a:ext uri="{FF2B5EF4-FFF2-40B4-BE49-F238E27FC236}">
                  <a16:creationId xmlns:a16="http://schemas.microsoft.com/office/drawing/2014/main" id="{F6E14D9A-4E63-48FF-95C5-9E8DDFF86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20">
              <a:extLst>
                <a:ext uri="{FF2B5EF4-FFF2-40B4-BE49-F238E27FC236}">
                  <a16:creationId xmlns:a16="http://schemas.microsoft.com/office/drawing/2014/main" id="{F3DCD24F-3CA8-4404-B22C-E4C928995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Rectangle 21">
              <a:extLst>
                <a:ext uri="{FF2B5EF4-FFF2-40B4-BE49-F238E27FC236}">
                  <a16:creationId xmlns:a16="http://schemas.microsoft.com/office/drawing/2014/main" id="{8AD2E827-32A3-4BE4-9CC6-831562917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2" name="Freeform 22">
              <a:extLst>
                <a:ext uri="{FF2B5EF4-FFF2-40B4-BE49-F238E27FC236}">
                  <a16:creationId xmlns:a16="http://schemas.microsoft.com/office/drawing/2014/main" id="{47FB2CCC-1230-494F-B2D1-F05E5B8EDF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23">
              <a:extLst>
                <a:ext uri="{FF2B5EF4-FFF2-40B4-BE49-F238E27FC236}">
                  <a16:creationId xmlns:a16="http://schemas.microsoft.com/office/drawing/2014/main" id="{A5F44514-9274-47E3-9243-CA9356C166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24">
              <a:extLst>
                <a:ext uri="{FF2B5EF4-FFF2-40B4-BE49-F238E27FC236}">
                  <a16:creationId xmlns:a16="http://schemas.microsoft.com/office/drawing/2014/main" id="{D06192CD-AD86-4DCA-8B53-4ACCA4658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25">
              <a:extLst>
                <a:ext uri="{FF2B5EF4-FFF2-40B4-BE49-F238E27FC236}">
                  <a16:creationId xmlns:a16="http://schemas.microsoft.com/office/drawing/2014/main" id="{99E9203A-21E4-46D8-981A-4B28CA320A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26">
              <a:extLst>
                <a:ext uri="{FF2B5EF4-FFF2-40B4-BE49-F238E27FC236}">
                  <a16:creationId xmlns:a16="http://schemas.microsoft.com/office/drawing/2014/main" id="{32FCE9B6-FB52-4045-8DCC-E5959B9A4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27">
              <a:extLst>
                <a:ext uri="{FF2B5EF4-FFF2-40B4-BE49-F238E27FC236}">
                  <a16:creationId xmlns:a16="http://schemas.microsoft.com/office/drawing/2014/main" id="{E4A7025C-CDE8-429A-BBB9-E7380C962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28">
              <a:extLst>
                <a:ext uri="{FF2B5EF4-FFF2-40B4-BE49-F238E27FC236}">
                  <a16:creationId xmlns:a16="http://schemas.microsoft.com/office/drawing/2014/main" id="{A4EA0256-5DF5-437A-98A7-B79F3E6BB8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29">
              <a:extLst>
                <a:ext uri="{FF2B5EF4-FFF2-40B4-BE49-F238E27FC236}">
                  <a16:creationId xmlns:a16="http://schemas.microsoft.com/office/drawing/2014/main" id="{90C9433D-9E1C-493B-BEBD-C3081FFA32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30">
              <a:extLst>
                <a:ext uri="{FF2B5EF4-FFF2-40B4-BE49-F238E27FC236}">
                  <a16:creationId xmlns:a16="http://schemas.microsoft.com/office/drawing/2014/main" id="{352B39BB-F298-4285-A709-1FBA0CB72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31">
              <a:extLst>
                <a:ext uri="{FF2B5EF4-FFF2-40B4-BE49-F238E27FC236}">
                  <a16:creationId xmlns:a16="http://schemas.microsoft.com/office/drawing/2014/main" id="{31CAF2A0-CBA0-4E86-AA87-8750EC1AFB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Pavadinimas 1">
            <a:extLst>
              <a:ext uri="{FF2B5EF4-FFF2-40B4-BE49-F238E27FC236}">
                <a16:creationId xmlns:a16="http://schemas.microsoft.com/office/drawing/2014/main" id="{41529014-1B60-4DDF-A43C-D5C3331EE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015" y="1093787"/>
            <a:ext cx="3059969" cy="4697413"/>
          </a:xfrm>
        </p:spPr>
        <p:txBody>
          <a:bodyPr>
            <a:normAutofit/>
          </a:bodyPr>
          <a:lstStyle/>
          <a:p>
            <a:r>
              <a:rPr lang="en-GB" dirty="0"/>
              <a:t>1. </a:t>
            </a:r>
            <a:r>
              <a:rPr lang="lt-LT" dirty="0"/>
              <a:t>PLANUOK SAVO DIENĄ</a:t>
            </a:r>
          </a:p>
        </p:txBody>
      </p:sp>
      <p:sp useBgFill="1">
        <p:nvSpPr>
          <p:cNvPr id="39" name="Round Diagonal Corner Rectangle 7">
            <a:extLst>
              <a:ext uri="{FF2B5EF4-FFF2-40B4-BE49-F238E27FC236}">
                <a16:creationId xmlns:a16="http://schemas.microsoft.com/office/drawing/2014/main" id="{7D1C411D-0818-4640-8657-2AF78250C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5084" y="0"/>
            <a:ext cx="7566916" cy="6848476"/>
          </a:xfrm>
          <a:prstGeom prst="round2DiagRect">
            <a:avLst>
              <a:gd name="adj1" fmla="val 0"/>
              <a:gd name="adj2" fmla="val 0"/>
            </a:avLst>
          </a:prstGeom>
          <a:ln w="1905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225F3A7-0883-422D-AD2E-77C5FCC20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5467" y="1093788"/>
            <a:ext cx="5831944" cy="4697413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lt-LT" sz="1700" dirty="0"/>
              <a:t>RYTE </a:t>
            </a:r>
            <a:r>
              <a:rPr lang="lt-LT" dirty="0">
                <a:solidFill>
                  <a:srgbClr val="FFFF00"/>
                </a:solidFill>
              </a:rPr>
              <a:t>PASKIRK LAIKĄ</a:t>
            </a:r>
            <a:r>
              <a:rPr lang="lt-LT" sz="1700" dirty="0"/>
              <a:t>, KADA RUOŠI PAMOKAS, ATLIKSI ĮVAIRIAS UŽDUOTIS IR PAN. </a:t>
            </a:r>
          </a:p>
          <a:p>
            <a:pPr>
              <a:lnSpc>
                <a:spcPct val="110000"/>
              </a:lnSpc>
            </a:pPr>
            <a:r>
              <a:rPr lang="lt-LT" sz="1700" dirty="0"/>
              <a:t>DIRBDAMAS NEPAMIRŠK KAS PUSVALANDĮ </a:t>
            </a:r>
            <a:r>
              <a:rPr lang="lt-LT" dirty="0">
                <a:solidFill>
                  <a:srgbClr val="FFFF00"/>
                </a:solidFill>
              </a:rPr>
              <a:t>DARYTI PERRTRAUKĖLES</a:t>
            </a:r>
            <a:r>
              <a:rPr lang="lt-LT" sz="1700" dirty="0"/>
              <a:t>, PER KURIAS ATSISTOSI, PAJUDĖSI, PAILSINSI AKIS.</a:t>
            </a:r>
          </a:p>
          <a:p>
            <a:pPr>
              <a:lnSpc>
                <a:spcPct val="110000"/>
              </a:lnSpc>
            </a:pPr>
            <a:r>
              <a:rPr lang="lt-LT" sz="1700" dirty="0"/>
              <a:t>DIENĄ TURI SKIRTI LAIKO BENDRAVIMUI SU ĮVAIRIŲ DALYKŲ MOKYTOJAIS, PAMOKOMS (SUSITARSI INDIVIDUALIAI).</a:t>
            </a:r>
          </a:p>
          <a:p>
            <a:pPr>
              <a:lnSpc>
                <a:spcPct val="110000"/>
              </a:lnSpc>
            </a:pPr>
            <a:r>
              <a:rPr lang="lt-LT" sz="1700" dirty="0"/>
              <a:t>NUSISTATYK, KIEK LAIKO PER DIENĄ SKIRSI SAVO </a:t>
            </a:r>
            <a:r>
              <a:rPr lang="lt-LT" dirty="0">
                <a:solidFill>
                  <a:srgbClr val="FFFF00"/>
                </a:solidFill>
              </a:rPr>
              <a:t>POMĖGIAMS</a:t>
            </a:r>
            <a:r>
              <a:rPr lang="lt-LT" sz="1700" dirty="0"/>
              <a:t>, KASDIENEI BUITIES RUOŠAI,  POKALBIAMS SU </a:t>
            </a:r>
            <a:r>
              <a:rPr lang="lt-LT" dirty="0">
                <a:solidFill>
                  <a:srgbClr val="FFFF00"/>
                </a:solidFill>
              </a:rPr>
              <a:t>DRAUGAIS IR ŠEIMA</a:t>
            </a:r>
            <a:r>
              <a:rPr lang="lt-LT" sz="1700" dirty="0"/>
              <a:t>.</a:t>
            </a:r>
          </a:p>
          <a:p>
            <a:pPr>
              <a:lnSpc>
                <a:spcPct val="110000"/>
              </a:lnSpc>
            </a:pPr>
            <a:r>
              <a:rPr lang="lt-LT" sz="1700" dirty="0"/>
              <a:t>PLANUOK LAIKĄ, KADA IŠEISI Į LAUKĄ </a:t>
            </a:r>
            <a:r>
              <a:rPr lang="lt-LT" dirty="0">
                <a:solidFill>
                  <a:srgbClr val="FFFF00"/>
                </a:solidFill>
              </a:rPr>
              <a:t>PASIVAKŠČIOTI</a:t>
            </a:r>
            <a:r>
              <a:rPr lang="lt-LT" sz="1700" dirty="0"/>
              <a:t> (AIŠKU, VIENAS AR SU SAVO ŠEIMA IR TEN, KUR MAŽAI ŽMONIŲ).</a:t>
            </a:r>
          </a:p>
        </p:txBody>
      </p:sp>
    </p:spTree>
    <p:extLst>
      <p:ext uri="{BB962C8B-B14F-4D97-AF65-F5344CB8AC3E}">
        <p14:creationId xmlns:p14="http://schemas.microsoft.com/office/powerpoint/2010/main" val="2582158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aizdo rezultatas pagal užklausą „tomato“">
            <a:extLst>
              <a:ext uri="{FF2B5EF4-FFF2-40B4-BE49-F238E27FC236}">
                <a16:creationId xmlns:a16="http://schemas.microsoft.com/office/drawing/2014/main" id="{73C8C52F-1B3B-48B8-BD7D-02301A31A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EF295660-098C-4C6A-9DC3-090597178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618518"/>
            <a:ext cx="10121319" cy="1344097"/>
          </a:xfrm>
        </p:spPr>
        <p:txBody>
          <a:bodyPr/>
          <a:lstStyle/>
          <a:p>
            <a:r>
              <a:rPr lang="en-GB" dirty="0"/>
              <a:t>2. </a:t>
            </a:r>
            <a:r>
              <a:rPr lang="lt-LT" dirty="0"/>
              <a:t>TINKAMAI PLANUOK SAVO VEIKLĄ (KAIP MOKYSIES)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F9A590A-E597-4798-AABB-7BF364F05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6732" y="1962615"/>
            <a:ext cx="9905999" cy="4393580"/>
          </a:xfrm>
        </p:spPr>
        <p:txBody>
          <a:bodyPr/>
          <a:lstStyle/>
          <a:p>
            <a:r>
              <a:rPr lang="lt-LT" dirty="0"/>
              <a:t>NEDARYK VISŲ UŽDUOČIŲ PER VIENĄ DIENĄ       NUSISTATYK </a:t>
            </a:r>
          </a:p>
          <a:p>
            <a:r>
              <a:rPr lang="lt-LT" dirty="0">
                <a:solidFill>
                  <a:srgbClr val="FFFF00"/>
                </a:solidFill>
              </a:rPr>
              <a:t>VIENĄ</a:t>
            </a:r>
            <a:r>
              <a:rPr lang="lt-LT" dirty="0"/>
              <a:t>, PAČIĄ SVARBIAUSIĄ UŽDUOTĮ</a:t>
            </a:r>
          </a:p>
          <a:p>
            <a:r>
              <a:rPr lang="lt-LT" dirty="0">
                <a:solidFill>
                  <a:srgbClr val="FFFF00"/>
                </a:solidFill>
              </a:rPr>
              <a:t>DVI</a:t>
            </a:r>
            <a:r>
              <a:rPr lang="lt-LT" dirty="0">
                <a:solidFill>
                  <a:srgbClr val="FF0000"/>
                </a:solidFill>
              </a:rPr>
              <a:t> </a:t>
            </a:r>
            <a:r>
              <a:rPr lang="lt-LT" dirty="0"/>
              <a:t>MAŽIAU SVARBIAS, BET REIKALINGAS</a:t>
            </a:r>
          </a:p>
          <a:p>
            <a:r>
              <a:rPr lang="lt-LT" dirty="0">
                <a:solidFill>
                  <a:srgbClr val="FFFF00"/>
                </a:solidFill>
              </a:rPr>
              <a:t>DVI, TRIS</a:t>
            </a:r>
            <a:r>
              <a:rPr lang="lt-LT" dirty="0"/>
              <a:t>, KURIAS BŪTŲ GERAI PADARYTI, BET...</a:t>
            </a:r>
            <a:r>
              <a:rPr lang="en-GB" dirty="0"/>
              <a:t> (“good to have”)</a:t>
            </a:r>
          </a:p>
          <a:p>
            <a:r>
              <a:rPr lang="lt-LT" dirty="0">
                <a:solidFill>
                  <a:srgbClr val="FFFF00"/>
                </a:solidFill>
              </a:rPr>
              <a:t>PLANUODAMAS VEIKLĄ  GALI NAUDOTIS </a:t>
            </a:r>
            <a:r>
              <a:rPr lang="lt-LT" sz="3600" i="1" dirty="0">
                <a:solidFill>
                  <a:srgbClr val="FFFF00"/>
                </a:solidFill>
              </a:rPr>
              <a:t>POMODORO </a:t>
            </a:r>
            <a:r>
              <a:rPr lang="lt-LT" dirty="0">
                <a:solidFill>
                  <a:srgbClr val="FFFF00"/>
                </a:solidFill>
              </a:rPr>
              <a:t>TECHNIKA  </a:t>
            </a:r>
            <a:r>
              <a:rPr lang="lt-LT" dirty="0"/>
              <a:t>(TAIP VADINASI, NES SUGALVOJO VIENAS ITALAS)</a:t>
            </a:r>
            <a:endParaRPr lang="lt-LT" dirty="0">
              <a:solidFill>
                <a:srgbClr val="FF0000"/>
              </a:solidFill>
            </a:endParaRPr>
          </a:p>
        </p:txBody>
      </p:sp>
      <p:cxnSp>
        <p:nvCxnSpPr>
          <p:cNvPr id="5" name="Tiesioji rodyklės jungtis 4">
            <a:extLst>
              <a:ext uri="{FF2B5EF4-FFF2-40B4-BE49-F238E27FC236}">
                <a16:creationId xmlns:a16="http://schemas.microsoft.com/office/drawing/2014/main" id="{0AB7DAAE-B77C-48E1-A7A3-23A47C1B89A9}"/>
              </a:ext>
            </a:extLst>
          </p:cNvPr>
          <p:cNvCxnSpPr>
            <a:cxnSpLocks/>
          </p:cNvCxnSpPr>
          <p:nvPr/>
        </p:nvCxnSpPr>
        <p:spPr>
          <a:xfrm>
            <a:off x="7359805" y="2252546"/>
            <a:ext cx="377281" cy="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Tiesioji rodyklės jungtis 6">
            <a:extLst>
              <a:ext uri="{FF2B5EF4-FFF2-40B4-BE49-F238E27FC236}">
                <a16:creationId xmlns:a16="http://schemas.microsoft.com/office/drawing/2014/main" id="{EB9AEB2C-912F-47F9-B27C-8F1D63DA4FA6}"/>
              </a:ext>
            </a:extLst>
          </p:cNvPr>
          <p:cNvCxnSpPr>
            <a:cxnSpLocks/>
          </p:cNvCxnSpPr>
          <p:nvPr/>
        </p:nvCxnSpPr>
        <p:spPr>
          <a:xfrm>
            <a:off x="6298580" y="5341435"/>
            <a:ext cx="0" cy="83634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9592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D884EE0-6917-4E73-9BAE-0D4F64E1A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3" y="0"/>
            <a:ext cx="9905998" cy="1478570"/>
          </a:xfrm>
        </p:spPr>
        <p:txBody>
          <a:bodyPr/>
          <a:lstStyle/>
          <a:p>
            <a:r>
              <a:rPr lang="en-GB" i="1" dirty="0">
                <a:solidFill>
                  <a:srgbClr val="FFFF00"/>
                </a:solidFill>
              </a:rPr>
              <a:t>2.1. </a:t>
            </a:r>
            <a:r>
              <a:rPr lang="lt-LT" i="1" dirty="0">
                <a:solidFill>
                  <a:srgbClr val="FFFF00"/>
                </a:solidFill>
              </a:rPr>
              <a:t>POMODORO</a:t>
            </a:r>
            <a:r>
              <a:rPr lang="lt-LT" dirty="0">
                <a:solidFill>
                  <a:srgbClr val="FFFF00"/>
                </a:solidFill>
              </a:rPr>
              <a:t> TECHNIKA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3B3A9EA-3C50-45B0-A61D-96D08196D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478570"/>
            <a:ext cx="9905999" cy="4761571"/>
          </a:xfrm>
        </p:spPr>
        <p:txBody>
          <a:bodyPr>
            <a:normAutofit lnSpcReduction="10000"/>
          </a:bodyPr>
          <a:lstStyle/>
          <a:p>
            <a:r>
              <a:rPr lang="lt-LT" dirty="0"/>
              <a:t>NUSISTATYK, KOKIAIS LAIKO </a:t>
            </a:r>
            <a:r>
              <a:rPr lang="lt-LT" dirty="0">
                <a:solidFill>
                  <a:srgbClr val="FFFF00"/>
                </a:solidFill>
              </a:rPr>
              <a:t>INTERVALAIS</a:t>
            </a:r>
            <a:r>
              <a:rPr lang="lt-LT" dirty="0"/>
              <a:t> DIRBSI (10, 15, 20, 25 MIN.).</a:t>
            </a:r>
          </a:p>
          <a:p>
            <a:r>
              <a:rPr lang="lt-LT" dirty="0"/>
              <a:t>NUSISTATYTI LAIKO INTERVALAI – </a:t>
            </a:r>
            <a:r>
              <a:rPr lang="lt-LT" dirty="0">
                <a:solidFill>
                  <a:srgbClr val="FFFF00"/>
                </a:solidFill>
              </a:rPr>
              <a:t>NEPERTRAUKIAMI</a:t>
            </a:r>
            <a:r>
              <a:rPr lang="en-GB" dirty="0"/>
              <a:t>!</a:t>
            </a:r>
            <a:endParaRPr lang="lt-LT" dirty="0"/>
          </a:p>
          <a:p>
            <a:r>
              <a:rPr lang="lt-LT" dirty="0"/>
              <a:t> NUSPRĘSK, KĄ </a:t>
            </a:r>
            <a:r>
              <a:rPr lang="lt-LT" sz="2800" dirty="0">
                <a:solidFill>
                  <a:srgbClr val="FFFF00"/>
                </a:solidFill>
              </a:rPr>
              <a:t>KONKREČIAI</a:t>
            </a:r>
            <a:r>
              <a:rPr lang="lt-LT" dirty="0"/>
              <a:t> (KOKIO DALYKO UŽDUOTIS IR PAN.) PER VIENĄ LAIKO INTERVALĄ DARYSI.</a:t>
            </a:r>
          </a:p>
          <a:p>
            <a:r>
              <a:rPr lang="lt-LT" dirty="0"/>
              <a:t>SUPLANUOK, </a:t>
            </a:r>
            <a:r>
              <a:rPr lang="lt-LT" dirty="0">
                <a:solidFill>
                  <a:srgbClr val="FFFF00"/>
                </a:solidFill>
              </a:rPr>
              <a:t>KIEK </a:t>
            </a:r>
            <a:r>
              <a:rPr lang="lt-LT" dirty="0"/>
              <a:t>TOKIŲ „POMIDORŲ“ REIKĖS VIENAI UŽDUOČIAI ATLIKTI.</a:t>
            </a:r>
          </a:p>
          <a:p>
            <a:r>
              <a:rPr lang="lt-LT" dirty="0"/>
              <a:t>TURĖK </a:t>
            </a:r>
            <a:r>
              <a:rPr lang="lt-LT" dirty="0">
                <a:solidFill>
                  <a:srgbClr val="FFFF00"/>
                </a:solidFill>
              </a:rPr>
              <a:t>LAIKMATĮ</a:t>
            </a:r>
            <a:r>
              <a:rPr lang="lt-LT" dirty="0"/>
              <a:t> SU NUSTATYTU PASIRINKTU LAIKO INTERVALU.</a:t>
            </a:r>
          </a:p>
          <a:p>
            <a:r>
              <a:rPr lang="lt-LT" dirty="0"/>
              <a:t>PO KIEKVIENO LAIKO INTERVALO – TRUMPA, NE ILGESNĖ NEI 5 MIN. </a:t>
            </a:r>
            <a:r>
              <a:rPr lang="lt-LT" dirty="0">
                <a:solidFill>
                  <a:srgbClr val="FFFF00"/>
                </a:solidFill>
              </a:rPr>
              <a:t>PERTRAUKA</a:t>
            </a:r>
            <a:r>
              <a:rPr lang="lt-LT" dirty="0"/>
              <a:t> (SKIRTA PROTO, AKIŲ, KŪNO POILSIUI).</a:t>
            </a:r>
          </a:p>
          <a:p>
            <a:r>
              <a:rPr lang="lt-LT" dirty="0"/>
              <a:t>BŪTINAI UŽRAŠUOSE/DIENOTVARKĖJE PASIŽYMĖK </a:t>
            </a:r>
            <a:r>
              <a:rPr lang="lt-LT" dirty="0">
                <a:solidFill>
                  <a:srgbClr val="FFFF00"/>
                </a:solidFill>
              </a:rPr>
              <a:t>BAIGTĄ „POMIDORĄ“</a:t>
            </a:r>
          </a:p>
        </p:txBody>
      </p:sp>
      <p:pic>
        <p:nvPicPr>
          <p:cNvPr id="3074" name="Picture 2" descr="Vaizdo rezultatas pagal užklausą „tomato png“">
            <a:extLst>
              <a:ext uri="{FF2B5EF4-FFF2-40B4-BE49-F238E27FC236}">
                <a16:creationId xmlns:a16="http://schemas.microsoft.com/office/drawing/2014/main" id="{17BF88B4-7E3F-4A5D-A532-ECA8E7DDE0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6" t="7500" r="25449" b="11042"/>
          <a:stretch/>
        </p:blipFill>
        <p:spPr bwMode="auto">
          <a:xfrm>
            <a:off x="7821375" y="147182"/>
            <a:ext cx="1144834" cy="118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Vaizdo rezultatas pagal užklausą „tomato png“">
            <a:extLst>
              <a:ext uri="{FF2B5EF4-FFF2-40B4-BE49-F238E27FC236}">
                <a16:creationId xmlns:a16="http://schemas.microsoft.com/office/drawing/2014/main" id="{267358F0-6343-4C10-96F0-278639BA4F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6" t="7500" r="25449" b="11042"/>
          <a:stretch/>
        </p:blipFill>
        <p:spPr bwMode="auto">
          <a:xfrm>
            <a:off x="9269421" y="435542"/>
            <a:ext cx="866060" cy="89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Vaizdo rezultatas pagal užklausą „tomato png“">
            <a:extLst>
              <a:ext uri="{FF2B5EF4-FFF2-40B4-BE49-F238E27FC236}">
                <a16:creationId xmlns:a16="http://schemas.microsoft.com/office/drawing/2014/main" id="{387A257A-3ED7-4AC4-B3E6-8668A9725F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6" t="7500" r="25449" b="11042"/>
          <a:stretch/>
        </p:blipFill>
        <p:spPr bwMode="auto">
          <a:xfrm>
            <a:off x="10438693" y="700092"/>
            <a:ext cx="610306" cy="63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848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C94A2F8-4A4F-437F-9C98-46C5CE755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935" y="194449"/>
            <a:ext cx="9905998" cy="1478570"/>
          </a:xfrm>
        </p:spPr>
        <p:txBody>
          <a:bodyPr/>
          <a:lstStyle/>
          <a:p>
            <a:r>
              <a:rPr lang="en-GB" dirty="0"/>
              <a:t>2.2. </a:t>
            </a:r>
            <a:r>
              <a:rPr lang="lt-LT" dirty="0"/>
              <a:t>KODĖL ŠI TECHNIKA NAUDINGA?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75C7479-1505-47FE-9558-F97FB6E6C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865173"/>
            <a:ext cx="9905999" cy="3989995"/>
          </a:xfrm>
        </p:spPr>
        <p:txBody>
          <a:bodyPr>
            <a:normAutofit lnSpcReduction="10000"/>
          </a:bodyPr>
          <a:lstStyle/>
          <a:p>
            <a:r>
              <a:rPr lang="lt-LT" dirty="0"/>
              <a:t>ŽYMIAI </a:t>
            </a:r>
            <a:r>
              <a:rPr lang="lt-LT" dirty="0">
                <a:solidFill>
                  <a:srgbClr val="FFFF00"/>
                </a:solidFill>
              </a:rPr>
              <a:t>DIDESNĖ KONCENTRACIJA</a:t>
            </a:r>
            <a:r>
              <a:rPr lang="lt-LT" dirty="0"/>
              <a:t>, SUSIKAUPIMAS, KAI ŽINAI, KAD TURI INTENSYVIAI DIRBTI PASIRINKTĄ LAIKO TARPĄ.</a:t>
            </a:r>
          </a:p>
          <a:p>
            <a:r>
              <a:rPr lang="lt-LT" dirty="0">
                <a:solidFill>
                  <a:srgbClr val="FFFF00"/>
                </a:solidFill>
              </a:rPr>
              <a:t>MAŽIAU STRESO</a:t>
            </a:r>
            <a:r>
              <a:rPr lang="lt-LT" dirty="0"/>
              <a:t>, KAD NEPADARYSI VISŲ UŽDUOČIŲ, MAŽIAU BLAŠKYSIESI NUO VIENO DALYKO PRIE KITO.</a:t>
            </a:r>
          </a:p>
          <a:p>
            <a:r>
              <a:rPr lang="lt-LT" dirty="0"/>
              <a:t>GALI </a:t>
            </a:r>
            <a:r>
              <a:rPr lang="lt-LT" dirty="0">
                <a:solidFill>
                  <a:srgbClr val="FFFF00"/>
                </a:solidFill>
              </a:rPr>
              <a:t>APDOVANOTI</a:t>
            </a:r>
            <a:r>
              <a:rPr lang="lt-LT" dirty="0"/>
              <a:t> SAVE UŽ KIEKVIENĄ „POMIDORĄ“ – ATLIKTĄ UŽDUOTĮ.</a:t>
            </a:r>
          </a:p>
          <a:p>
            <a:r>
              <a:rPr lang="lt-LT" dirty="0"/>
              <a:t>PATIRSI  PASITENKINIMO SAVIMI JAUSMĄ (</a:t>
            </a:r>
            <a:r>
              <a:rPr lang="lt-LT" dirty="0">
                <a:solidFill>
                  <a:srgbClr val="FFFF00"/>
                </a:solidFill>
              </a:rPr>
              <a:t>TU PATS </a:t>
            </a:r>
            <a:r>
              <a:rPr lang="lt-LT" dirty="0"/>
              <a:t>VISKĄ PLANUOJI IR </a:t>
            </a:r>
            <a:r>
              <a:rPr lang="lt-LT" dirty="0">
                <a:solidFill>
                  <a:srgbClr val="FFFF00"/>
                </a:solidFill>
              </a:rPr>
              <a:t>PADARAI</a:t>
            </a:r>
            <a:r>
              <a:rPr lang="lt-LT" dirty="0"/>
              <a:t>).</a:t>
            </a:r>
          </a:p>
          <a:p>
            <a:r>
              <a:rPr lang="lt-LT" dirty="0"/>
              <a:t>TIKRAI ATLIKSI DAUG UŽDUOČIŲ</a:t>
            </a:r>
            <a:r>
              <a:rPr lang="en-GB" dirty="0"/>
              <a:t>!</a:t>
            </a:r>
            <a:endParaRPr lang="lt-LT" dirty="0"/>
          </a:p>
          <a:p>
            <a:endParaRPr lang="lt-LT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37216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aizdo rezultatas pagal užklausą „workspace“">
            <a:extLst>
              <a:ext uri="{FF2B5EF4-FFF2-40B4-BE49-F238E27FC236}">
                <a16:creationId xmlns:a16="http://schemas.microsoft.com/office/drawing/2014/main" id="{380B7202-C355-4042-A646-7241D06F2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331" y="351184"/>
            <a:ext cx="10041338" cy="612913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9F07B394-469E-4064-9F17-5316BD478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</a:t>
            </a:r>
            <a:r>
              <a:rPr lang="lt-LT" dirty="0"/>
              <a:t>DARBO VIETA IR APLINKA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3C58118-4ACF-4C05-B4A8-5DE522E1F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672683"/>
            <a:ext cx="9905999" cy="4566799"/>
          </a:xfrm>
        </p:spPr>
        <p:txBody>
          <a:bodyPr>
            <a:normAutofit lnSpcReduction="10000"/>
          </a:bodyPr>
          <a:lstStyle/>
          <a:p>
            <a:r>
              <a:rPr lang="lt-LT" dirty="0"/>
              <a:t>BŪTINAI TURI TURĖTI </a:t>
            </a:r>
            <a:r>
              <a:rPr lang="lt-LT" dirty="0">
                <a:solidFill>
                  <a:srgbClr val="FFFF00"/>
                </a:solidFill>
              </a:rPr>
              <a:t>NUOLATINĘ</a:t>
            </a:r>
            <a:r>
              <a:rPr lang="lt-LT" dirty="0"/>
              <a:t> DARBO VIETĄ IR </a:t>
            </a:r>
            <a:r>
              <a:rPr lang="lt-LT" dirty="0">
                <a:solidFill>
                  <a:srgbClr val="FFFF00"/>
                </a:solidFill>
              </a:rPr>
              <a:t>TIK TEN </a:t>
            </a:r>
            <a:r>
              <a:rPr lang="lt-LT" dirty="0"/>
              <a:t>ATLIKTI UŽDUOTIS.</a:t>
            </a:r>
          </a:p>
          <a:p>
            <a:r>
              <a:rPr lang="lt-LT" dirty="0"/>
              <a:t>DARBO VIETA </a:t>
            </a:r>
            <a:r>
              <a:rPr lang="lt-LT" dirty="0">
                <a:solidFill>
                  <a:srgbClr val="FFFF00"/>
                </a:solidFill>
              </a:rPr>
              <a:t>NEGALI BŪTI LOVA</a:t>
            </a:r>
            <a:r>
              <a:rPr lang="en-GB" dirty="0"/>
              <a:t>!</a:t>
            </a:r>
          </a:p>
          <a:p>
            <a:r>
              <a:rPr lang="en-GB" dirty="0"/>
              <a:t>DARBO METU DARBO VIETOJE NETUR</a:t>
            </a:r>
            <a:r>
              <a:rPr lang="lt-LT" dirty="0"/>
              <a:t>ĖTŲ BŪTI </a:t>
            </a:r>
            <a:r>
              <a:rPr lang="lt-LT" dirty="0">
                <a:solidFill>
                  <a:srgbClr val="FFFF00"/>
                </a:solidFill>
              </a:rPr>
              <a:t>JOKIŲ PAŠALINIŲ TRUKDŽIŲ </a:t>
            </a:r>
            <a:r>
              <a:rPr lang="lt-LT" dirty="0"/>
              <a:t>– INTERNETAS IR KOMPIUTERIS TIK UŽDUOTIMS ATLIKTI, JOKIŲ POKALBIŲ TUO METU VYKTI NEGALI, TELEFONAS IŠJUNGTAS (KAS MĖGSTA – GALI KLAUSYTIS MUZIKOS);</a:t>
            </a:r>
          </a:p>
          <a:p>
            <a:pPr marL="0" indent="0">
              <a:buNone/>
            </a:pPr>
            <a:r>
              <a:rPr lang="lt-LT" dirty="0"/>
              <a:t>   – ANT DARBO STALO TIK VANDUO, JOKIO MAISTO AR KITŲ DAIKTŲ (KUR NORS NETOLI GALI BŪTI PASIDĖJĘS SVEIKŲ UŽKANDŽIŲ, KAD ATSISTOTUM, PAJUDĖTUM NORĖDAMAS JŲ PASIIMTI).</a:t>
            </a:r>
          </a:p>
        </p:txBody>
      </p:sp>
    </p:spTree>
    <p:extLst>
      <p:ext uri="{BB962C8B-B14F-4D97-AF65-F5344CB8AC3E}">
        <p14:creationId xmlns:p14="http://schemas.microsoft.com/office/powerpoint/2010/main" val="114761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2BB752A-4223-428A-8789-12069E2B2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26971"/>
            <a:ext cx="9905998" cy="1478570"/>
          </a:xfrm>
        </p:spPr>
        <p:txBody>
          <a:bodyPr/>
          <a:lstStyle/>
          <a:p>
            <a:r>
              <a:rPr lang="en-GB" dirty="0"/>
              <a:t>4. </a:t>
            </a:r>
            <a:r>
              <a:rPr lang="lt-LT" dirty="0"/>
              <a:t>PASIRENGIMAS DARBUI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9AE771B-3EAF-4280-B4FE-9E51974A1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591069"/>
            <a:ext cx="6849648" cy="4449337"/>
          </a:xfrm>
        </p:spPr>
        <p:txBody>
          <a:bodyPr>
            <a:normAutofit fontScale="85000" lnSpcReduction="20000"/>
          </a:bodyPr>
          <a:lstStyle/>
          <a:p>
            <a:r>
              <a:rPr lang="lt-LT" dirty="0"/>
              <a:t>KAI DIRBI, ATLIEKI UŽDUOTIS, </a:t>
            </a:r>
            <a:r>
              <a:rPr lang="lt-LT" dirty="0">
                <a:solidFill>
                  <a:srgbClr val="FFFF00"/>
                </a:solidFill>
              </a:rPr>
              <a:t>TINKAMAI APSIRENK </a:t>
            </a:r>
            <a:r>
              <a:rPr lang="lt-LT" dirty="0"/>
              <a:t>(TARSI EITUM Į MOKYKLĄ), NEDERĖTŲ VISĄ DIENĄ VAIKŠČIOTI SU PIŽAMA, NES ESI NAMIE.</a:t>
            </a:r>
          </a:p>
          <a:p>
            <a:r>
              <a:rPr lang="lt-LT" dirty="0"/>
              <a:t>REIKIA SUSITARTI SU TĖVELIAIS, BROLIAIS, SESERIMIS DĖL </a:t>
            </a:r>
            <a:r>
              <a:rPr lang="lt-LT" dirty="0">
                <a:solidFill>
                  <a:srgbClr val="FFFF00"/>
                </a:solidFill>
              </a:rPr>
              <a:t>NAUDOJIMOSI KOMPIUTERIU LAIKO</a:t>
            </a:r>
            <a:r>
              <a:rPr lang="lt-LT" dirty="0"/>
              <a:t> (KIEKVIENAS DARBO DIENĄ TURI TURĖTI NUSTATYTĄ NUOLATINĮ LAIKĄ).</a:t>
            </a:r>
          </a:p>
          <a:p>
            <a:r>
              <a:rPr lang="lt-LT" dirty="0"/>
              <a:t>NEPAMIRŠK </a:t>
            </a:r>
            <a:r>
              <a:rPr lang="lt-LT" dirty="0">
                <a:solidFill>
                  <a:srgbClr val="FFFF00"/>
                </a:solidFill>
              </a:rPr>
              <a:t>ASMENS HIGIENOS</a:t>
            </a:r>
            <a:r>
              <a:rPr lang="lt-LT" dirty="0"/>
              <a:t>, NESVARBU, KAD TAVĘS NIEKAS NEMATO.</a:t>
            </a:r>
          </a:p>
          <a:p>
            <a:r>
              <a:rPr lang="lt-LT" dirty="0">
                <a:solidFill>
                  <a:srgbClr val="FFFF00"/>
                </a:solidFill>
              </a:rPr>
              <a:t>TINKAMAI MAITINKIS </a:t>
            </a:r>
            <a:r>
              <a:rPr lang="lt-LT" dirty="0"/>
              <a:t>– DAUG DARŽOVIŲ, VAISIŲ, MAŽAI SALDUMYNŲ, VENK ŠLAMTMAISČIO.</a:t>
            </a:r>
          </a:p>
          <a:p>
            <a:r>
              <a:rPr lang="lt-LT" dirty="0"/>
              <a:t>GERAI </a:t>
            </a:r>
            <a:r>
              <a:rPr lang="lt-LT" dirty="0">
                <a:solidFill>
                  <a:srgbClr val="FFFF00"/>
                </a:solidFill>
              </a:rPr>
              <a:t>IŠSIMIEGOK</a:t>
            </a:r>
            <a:r>
              <a:rPr lang="lt-LT" dirty="0"/>
              <a:t> (KAIP IR EIDAMAS Į MOKYKLĄ, EIK MIEGOTI IR KELKIS TUO PAČIU LAIKU, NENAKTINĖK). </a:t>
            </a:r>
          </a:p>
          <a:p>
            <a:endParaRPr lang="lt-LT" dirty="0"/>
          </a:p>
        </p:txBody>
      </p:sp>
      <p:pic>
        <p:nvPicPr>
          <p:cNvPr id="5122" name="Picture 2" descr="Vaizdo rezultatas pagal užklausą „getting ready for work meme“">
            <a:extLst>
              <a:ext uri="{FF2B5EF4-FFF2-40B4-BE49-F238E27FC236}">
                <a16:creationId xmlns:a16="http://schemas.microsoft.com/office/drawing/2014/main" id="{F13F2943-DEA0-4958-8AEA-D80B6ED56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568" y="1805540"/>
            <a:ext cx="3261416" cy="324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760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Vaizdo rezultatas pagal užklausą „communication online png“">
            <a:extLst>
              <a:ext uri="{FF2B5EF4-FFF2-40B4-BE49-F238E27FC236}">
                <a16:creationId xmlns:a16="http://schemas.microsoft.com/office/drawing/2014/main" id="{8F7C8E21-66B1-4B05-8FC2-20F268976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910" y="3429000"/>
            <a:ext cx="4573242" cy="304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F1B52CC2-8AEE-46F5-ABF6-EC907F98A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5. </a:t>
            </a:r>
            <a:r>
              <a:rPr lang="lt-LT" dirty="0"/>
              <a:t>SUSITARIMAI DĖL BENDRAVIMO VIRTUALIOJE ERDVĖJE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1023736-D2A0-4EB9-9AFD-74B740864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VADINAMIEJI „</a:t>
            </a:r>
            <a:r>
              <a:rPr lang="en-GB" i="1" dirty="0" err="1"/>
              <a:t>CHAT’ai</a:t>
            </a:r>
            <a:r>
              <a:rPr lang="lt-LT" i="1" dirty="0"/>
              <a:t>“ , </a:t>
            </a:r>
            <a:r>
              <a:rPr lang="lt-LT" dirty="0"/>
              <a:t>PER KURIUOS BENDRAUSI IR SU KLASĖS DRAUGAIS, IR SU MOKYTOJAIS</a:t>
            </a:r>
            <a:r>
              <a:rPr lang="lt-LT" i="1" dirty="0"/>
              <a:t>, </a:t>
            </a:r>
            <a:r>
              <a:rPr lang="lt-LT" dirty="0"/>
              <a:t>SKIRTI </a:t>
            </a:r>
            <a:r>
              <a:rPr lang="lt-LT" dirty="0">
                <a:solidFill>
                  <a:srgbClr val="FFFF00"/>
                </a:solidFill>
              </a:rPr>
              <a:t>POKALBIAMS APIE PAMOKĄ</a:t>
            </a:r>
            <a:r>
              <a:rPr lang="lt-LT" dirty="0"/>
              <a:t>, DĖL KURIOS IR SUSITINKATE VIRTUALIAI, TAD TUŠČIŲ PAPLEPĖJIMŲ, </a:t>
            </a:r>
            <a:r>
              <a:rPr lang="en-GB" dirty="0"/>
              <a:t>“</a:t>
            </a:r>
            <a:r>
              <a:rPr lang="lt-LT" i="1" dirty="0"/>
              <a:t>LAIK</a:t>
            </a:r>
            <a:r>
              <a:rPr lang="en-GB" i="1" dirty="0"/>
              <a:t>’</a:t>
            </a:r>
            <a:r>
              <a:rPr lang="lt-LT" i="1" dirty="0"/>
              <a:t>ų</a:t>
            </a:r>
            <a:r>
              <a:rPr lang="en-GB" i="1" dirty="0"/>
              <a:t>”</a:t>
            </a:r>
            <a:r>
              <a:rPr lang="lt-LT" dirty="0"/>
              <a:t> IR VISOKIŲ </a:t>
            </a:r>
            <a:r>
              <a:rPr lang="lt-LT" i="1" dirty="0"/>
              <a:t>EMO</a:t>
            </a:r>
            <a:r>
              <a:rPr lang="en-GB" i="1" dirty="0"/>
              <a:t>JI</a:t>
            </a:r>
            <a:r>
              <a:rPr lang="lt-LT" i="1" dirty="0"/>
              <a:t> </a:t>
            </a:r>
            <a:r>
              <a:rPr lang="lt-LT" dirty="0"/>
              <a:t>TEN NETURĖTŲ BŪTI, TIK KONKRETŪS KLAUSIMAI APIE DALYKĄ.</a:t>
            </a:r>
          </a:p>
          <a:p>
            <a:r>
              <a:rPr lang="lt-LT" dirty="0"/>
              <a:t>RAŠYTI </a:t>
            </a:r>
            <a:r>
              <a:rPr lang="lt-LT" dirty="0">
                <a:solidFill>
                  <a:srgbClr val="FFFF00"/>
                </a:solidFill>
              </a:rPr>
              <a:t>TAISYKLINGA LIETUVIŲ KALBA</a:t>
            </a:r>
            <a:r>
              <a:rPr lang="en-GB" dirty="0"/>
              <a:t>! </a:t>
            </a:r>
            <a:r>
              <a:rPr lang="lt-LT" dirty="0"/>
              <a:t>SU VISOMIS NOSINĖMIS, VARNELĖMIS, TAŠKELIAIS IR KABLELIAIS. MOKOTĖS RAŠYDAMI</a:t>
            </a:r>
            <a:r>
              <a:rPr lang="en-GB" dirty="0"/>
              <a:t>!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197180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3CADEB4-8775-4033-AD6E-4F9369935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456" y="139009"/>
            <a:ext cx="9905998" cy="1478570"/>
          </a:xfrm>
        </p:spPr>
        <p:txBody>
          <a:bodyPr/>
          <a:lstStyle/>
          <a:p>
            <a:r>
              <a:rPr lang="en-GB" dirty="0">
                <a:sym typeface="Wingdings" panose="05000000000000000000" pitchFamily="2" charset="2"/>
              </a:rPr>
              <a:t></a:t>
            </a: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D8B16D7-78AA-4145-B790-389535327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647" y="1617579"/>
            <a:ext cx="5692200" cy="4581339"/>
          </a:xfrm>
        </p:spPr>
        <p:txBody>
          <a:bodyPr>
            <a:normAutofit fontScale="92500"/>
          </a:bodyPr>
          <a:lstStyle/>
          <a:p>
            <a:r>
              <a:rPr lang="lt-LT" dirty="0"/>
              <a:t>GALBŪT TAIP DIRBTI PAVYKS NE IŠ KARTO, TAIGI </a:t>
            </a:r>
            <a:r>
              <a:rPr lang="lt-LT" dirty="0">
                <a:solidFill>
                  <a:srgbClr val="FFFF00"/>
                </a:solidFill>
              </a:rPr>
              <a:t>BŪK ATLAIDUS SAU</a:t>
            </a:r>
            <a:r>
              <a:rPr lang="lt-LT" dirty="0"/>
              <a:t>, BET NE PER DAUG</a:t>
            </a:r>
            <a:r>
              <a:rPr lang="en-GB" dirty="0"/>
              <a:t>!</a:t>
            </a:r>
            <a:endParaRPr lang="lt-LT" dirty="0"/>
          </a:p>
          <a:p>
            <a:r>
              <a:rPr lang="lt-LT" dirty="0">
                <a:solidFill>
                  <a:srgbClr val="FFFF00"/>
                </a:solidFill>
              </a:rPr>
              <a:t>MOKOMĖS VISI</a:t>
            </a:r>
            <a:r>
              <a:rPr lang="lt-LT" dirty="0"/>
              <a:t> – IR MOKINIAI, IR MOKYTOJAI.</a:t>
            </a:r>
          </a:p>
          <a:p>
            <a:r>
              <a:rPr lang="lt-LT" dirty="0"/>
              <a:t>NEBIJOK </a:t>
            </a:r>
            <a:r>
              <a:rPr lang="lt-LT" dirty="0">
                <a:solidFill>
                  <a:srgbClr val="FFFF00"/>
                </a:solidFill>
              </a:rPr>
              <a:t>PAKLAUSTI MOKYTOJO</a:t>
            </a:r>
            <a:r>
              <a:rPr lang="lt-LT" dirty="0"/>
              <a:t>, JEI KO NESUPRATAI, JIS TIKRAI TAU PAAIŠKINS IR ATSAKYS Į VISUS KLAUSIMUS.</a:t>
            </a:r>
          </a:p>
          <a:p>
            <a:r>
              <a:rPr lang="lt-LT" sz="3200" dirty="0">
                <a:solidFill>
                  <a:srgbClr val="FFFF00"/>
                </a:solidFill>
              </a:rPr>
              <a:t>SĖKMĖS</a:t>
            </a:r>
            <a:r>
              <a:rPr lang="en-GB" sz="3200" dirty="0">
                <a:solidFill>
                  <a:srgbClr val="FFFF00"/>
                </a:solidFill>
              </a:rPr>
              <a:t>!</a:t>
            </a:r>
            <a:r>
              <a:rPr lang="lt-LT" sz="3200" dirty="0">
                <a:solidFill>
                  <a:srgbClr val="FFFF00"/>
                </a:solidFill>
              </a:rPr>
              <a:t> TIK VISI KARTU ĮVEIKSIME VISUS SUNKUMUS</a:t>
            </a:r>
            <a:r>
              <a:rPr lang="en-GB" sz="3200" dirty="0">
                <a:solidFill>
                  <a:srgbClr val="FFFF00"/>
                </a:solidFill>
              </a:rPr>
              <a:t>!</a:t>
            </a:r>
            <a:endParaRPr lang="lt-LT" sz="3200" dirty="0">
              <a:solidFill>
                <a:srgbClr val="FFFF00"/>
              </a:solidFill>
            </a:endParaRPr>
          </a:p>
          <a:p>
            <a:endParaRPr lang="lt-LT" dirty="0"/>
          </a:p>
        </p:txBody>
      </p:sp>
      <p:pic>
        <p:nvPicPr>
          <p:cNvPr id="7170" name="Picture 2" descr="Vaizdo rezultatas pagal užklausą „working from home meme“">
            <a:extLst>
              <a:ext uri="{FF2B5EF4-FFF2-40B4-BE49-F238E27FC236}">
                <a16:creationId xmlns:a16="http://schemas.microsoft.com/office/drawing/2014/main" id="{DB5ECDBB-E46A-4140-8371-94B5A7473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102" y="175994"/>
            <a:ext cx="4976340" cy="373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012F527-8FE3-48AA-B01D-3EDC80AF9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0102" y="4081670"/>
            <a:ext cx="2945085" cy="265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6016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andinė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637</Words>
  <Application>Microsoft Office PowerPoint</Application>
  <PresentationFormat>Plačiaekranė</PresentationFormat>
  <Paragraphs>46</Paragraphs>
  <Slides>9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2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9</vt:i4>
      </vt:variant>
    </vt:vector>
  </HeadingPairs>
  <TitlesOfParts>
    <vt:vector size="12" baseType="lpstr">
      <vt:lpstr>Arial</vt:lpstr>
      <vt:lpstr>Tw Cen MT</vt:lpstr>
      <vt:lpstr>Grandinė</vt:lpstr>
      <vt:lpstr>PATARIMAI MOKANTIS NUOTOLINIU BŪDU</vt:lpstr>
      <vt:lpstr>1. PLANUOK SAVO DIENĄ</vt:lpstr>
      <vt:lpstr>2. TINKAMAI PLANUOK SAVO VEIKLĄ (KAIP MOKYSIES)</vt:lpstr>
      <vt:lpstr>2.1. POMODORO TECHNIKA</vt:lpstr>
      <vt:lpstr>2.2. KODĖL ŠI TECHNIKA NAUDINGA?</vt:lpstr>
      <vt:lpstr>3. DARBO VIETA IR APLINKA</vt:lpstr>
      <vt:lpstr>4. PASIRENGIMAS DARBUI</vt:lpstr>
      <vt:lpstr>5. SUSITARIMAI DĖL BENDRAVIMO VIRTUALIOJE ERDVĖJE</vt:lpstr>
      <vt:lpstr>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PATARIMAI MOKANTIS NUOTOLINIU BŪDU</dc:title>
  <dc:creator>Gintvile Valinciute</dc:creator>
  <cp:lastModifiedBy>Gintvile Valinciute</cp:lastModifiedBy>
  <cp:revision>4</cp:revision>
  <dcterms:created xsi:type="dcterms:W3CDTF">2020-03-19T15:01:27Z</dcterms:created>
  <dcterms:modified xsi:type="dcterms:W3CDTF">2020-03-19T15:37:31Z</dcterms:modified>
</cp:coreProperties>
</file>