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D65308-4791-4F3D-9AC4-41AE54324B80}" v="1255" dt="2020-12-07T06:39:45.6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408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072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481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626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39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43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197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820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809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0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E8B1C-86EF-43CF-8304-249481088644}" type="datetimeFigureOut">
              <a:rPr lang="en-US" smtClean="0"/>
              <a:t>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B2ADC-AF19-4574-8C10-79B5B04FCA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6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2F3E8B1C-86EF-43CF-8304-249481088644}" type="datetimeFigureOut">
              <a:rPr lang="en-US" smtClean="0"/>
              <a:pPr/>
              <a:t>2/1/2022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C3DB2ADC-AF19-4574-8C10-79B5B04FCA27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44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14" r:id="rId5"/>
    <p:sldLayoutId id="2147483719" r:id="rId6"/>
    <p:sldLayoutId id="2147483715" r:id="rId7"/>
    <p:sldLayoutId id="2147483716" r:id="rId8"/>
    <p:sldLayoutId id="2147483717" r:id="rId9"/>
    <p:sldLayoutId id="2147483718" r:id="rId10"/>
    <p:sldLayoutId id="214748372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3E93247-6229-44AB-A550-739E971E6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47699" y="871758"/>
            <a:ext cx="5227171" cy="304651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400" dirty="0" err="1">
                <a:cs typeface="Calibri Light"/>
              </a:rPr>
              <a:t>Projektas</a:t>
            </a:r>
            <a:r>
              <a:rPr lang="en-US" sz="4400" dirty="0">
                <a:cs typeface="Calibri Light"/>
              </a:rPr>
              <a:t> </a:t>
            </a:r>
            <a:br>
              <a:rPr lang="en-US" sz="4400" dirty="0">
                <a:cs typeface="Calibri Light"/>
              </a:rPr>
            </a:br>
            <a:r>
              <a:rPr lang="lt-LT" sz="4400" dirty="0" smtClean="0">
                <a:cs typeface="Calibri Light"/>
              </a:rPr>
              <a:t>„</a:t>
            </a:r>
            <a:r>
              <a:rPr lang="en-US" sz="4400" dirty="0" err="1" smtClean="0">
                <a:cs typeface="Calibri Light"/>
              </a:rPr>
              <a:t>Metų</a:t>
            </a:r>
            <a:r>
              <a:rPr lang="lt-LT" sz="4400" dirty="0" smtClean="0">
                <a:cs typeface="Calibri Light"/>
              </a:rPr>
              <a:t>“</a:t>
            </a:r>
            <a:r>
              <a:rPr lang="en-US" sz="4400" dirty="0" smtClean="0">
                <a:cs typeface="Calibri Light"/>
              </a:rPr>
              <a:t> </a:t>
            </a:r>
            <a:r>
              <a:rPr lang="en-US" sz="4400" dirty="0" err="1">
                <a:cs typeface="Calibri Light"/>
              </a:rPr>
              <a:t>išmintis</a:t>
            </a:r>
            <a:r>
              <a:rPr lang="en-US" sz="4400" dirty="0">
                <a:cs typeface="Calibri Light"/>
              </a:rPr>
              <a:t> </a:t>
            </a:r>
            <a:br>
              <a:rPr lang="en-US" sz="4400" dirty="0">
                <a:cs typeface="Calibri Light"/>
              </a:rPr>
            </a:br>
            <a:r>
              <a:rPr lang="en-US" sz="4400" dirty="0">
                <a:cs typeface="Calibri Light"/>
              </a:rPr>
              <a:t>(K. </a:t>
            </a:r>
            <a:r>
              <a:rPr lang="en-US" sz="4400" dirty="0" err="1">
                <a:cs typeface="Calibri Light"/>
              </a:rPr>
              <a:t>Donelaičio</a:t>
            </a:r>
            <a:r>
              <a:rPr lang="en-US" sz="4400" dirty="0">
                <a:cs typeface="Calibri Light"/>
              </a:rPr>
              <a:t> </a:t>
            </a:r>
            <a:r>
              <a:rPr lang="en-US" sz="4400" dirty="0" err="1">
                <a:cs typeface="Calibri Light"/>
              </a:rPr>
              <a:t>poema</a:t>
            </a:r>
            <a:r>
              <a:rPr lang="en-US" sz="4400" dirty="0">
                <a:cs typeface="Calibri Light"/>
              </a:rPr>
              <a:t> </a:t>
            </a:r>
            <a:r>
              <a:rPr lang="lt-LT" sz="4400" dirty="0" smtClean="0">
                <a:cs typeface="Calibri Light"/>
              </a:rPr>
              <a:t>„</a:t>
            </a:r>
            <a:r>
              <a:rPr lang="en-US" sz="4400" dirty="0" err="1" smtClean="0">
                <a:cs typeface="Calibri Light"/>
              </a:rPr>
              <a:t>Metai</a:t>
            </a:r>
            <a:r>
              <a:rPr lang="lt-LT" sz="4400" dirty="0" smtClean="0">
                <a:cs typeface="Calibri Light"/>
              </a:rPr>
              <a:t>“</a:t>
            </a:r>
            <a:r>
              <a:rPr lang="en-US" sz="4400" dirty="0" smtClean="0">
                <a:cs typeface="Calibri Light"/>
              </a:rPr>
              <a:t>)</a:t>
            </a:r>
            <a:endParaRPr lang="en-US" sz="4400" dirty="0">
              <a:cs typeface="Calibri Light"/>
            </a:endParaRPr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695325" y="4378448"/>
            <a:ext cx="4857857" cy="1412752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110000"/>
              </a:lnSpc>
            </a:pPr>
            <a:r>
              <a:rPr lang="en-US" b="1" dirty="0" err="1">
                <a:cs typeface="Calibri"/>
              </a:rPr>
              <a:t>Projekto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etapai</a:t>
            </a:r>
            <a:r>
              <a:rPr lang="en-US" b="1" dirty="0">
                <a:cs typeface="Calibri"/>
              </a:rPr>
              <a:t>, </a:t>
            </a:r>
            <a:r>
              <a:rPr lang="en-US" b="1" dirty="0" err="1">
                <a:cs typeface="Calibri"/>
              </a:rPr>
              <a:t>atlikimo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technika</a:t>
            </a:r>
            <a:r>
              <a:rPr lang="en-US" b="1" dirty="0">
                <a:cs typeface="Calibri"/>
              </a:rPr>
              <a:t>, </a:t>
            </a:r>
            <a:r>
              <a:rPr lang="en-US" b="1" dirty="0" err="1">
                <a:cs typeface="Calibri"/>
              </a:rPr>
              <a:t>turinys</a:t>
            </a:r>
            <a:r>
              <a:rPr lang="en-US" b="1" dirty="0">
                <a:cs typeface="Calibri"/>
              </a:rPr>
              <a:t>, </a:t>
            </a:r>
            <a:r>
              <a:rPr lang="en-US" b="1" dirty="0" err="1">
                <a:cs typeface="Calibri"/>
              </a:rPr>
              <a:t>vertinimo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kriterijai</a:t>
            </a:r>
            <a:r>
              <a:rPr lang="en-US" b="1" dirty="0">
                <a:cs typeface="Calibri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dirty="0" err="1">
                <a:cs typeface="Calibri"/>
              </a:rPr>
              <a:t>Mokytoja</a:t>
            </a:r>
            <a:r>
              <a:rPr lang="en-US" dirty="0">
                <a:cs typeface="Calibri"/>
              </a:rPr>
              <a:t> Rasa </a:t>
            </a:r>
            <a:r>
              <a:rPr lang="en-US" dirty="0" err="1">
                <a:cs typeface="Calibri"/>
              </a:rPr>
              <a:t>Rusteikienė</a:t>
            </a:r>
            <a:endParaRPr lang="en-US" dirty="0">
              <a:cs typeface="Calibri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E2E603F-4A95-4FE8-BB06-211DFD75DBE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7CC41EB-2D81-4303-9171-6401B388BA3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9044786-63F6-4DAA-A911-71EF6E5D140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71" r="25369" b="2"/>
          <a:stretch/>
        </p:blipFill>
        <p:spPr>
          <a:xfrm>
            <a:off x="6515100" y="10"/>
            <a:ext cx="56769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6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109E738-3B9E-4529-9D47-C9708D6124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19002C3B-FD33-4582-9505-70415880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909638"/>
            <a:ext cx="3561811" cy="1975076"/>
          </a:xfrm>
        </p:spPr>
        <p:txBody>
          <a:bodyPr>
            <a:normAutofit/>
          </a:bodyPr>
          <a:lstStyle/>
          <a:p>
            <a:r>
              <a:rPr lang="lt-LT" dirty="0"/>
              <a:t>Projekto etapai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96A13E-5C9D-4C6C-B52D-A2C74DEFC8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9692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DDCC246-6FDF-40D7-9CC9-768DAE04F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2884714"/>
            <a:ext cx="3561811" cy="336191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lt-LT" sz="1700" dirty="0"/>
              <a:t>1. Perskaityti ,,Metus". </a:t>
            </a:r>
          </a:p>
          <a:p>
            <a:pPr>
              <a:lnSpc>
                <a:spcPct val="110000"/>
              </a:lnSpc>
            </a:pPr>
            <a:r>
              <a:rPr lang="lt-LT" sz="1700" dirty="0"/>
              <a:t>2. Dalyvauti aktyviai pamokose, analizuoti ištraukas.</a:t>
            </a:r>
          </a:p>
          <a:p>
            <a:pPr>
              <a:lnSpc>
                <a:spcPct val="110000"/>
              </a:lnSpc>
            </a:pPr>
            <a:r>
              <a:rPr lang="lt-LT" sz="1700" dirty="0"/>
              <a:t>3. Susirasti draugą, su kuriuo atliksi projektą. </a:t>
            </a:r>
          </a:p>
          <a:p>
            <a:pPr>
              <a:lnSpc>
                <a:spcPct val="110000"/>
              </a:lnSpc>
            </a:pPr>
            <a:r>
              <a:rPr lang="lt-LT" sz="1700" dirty="0"/>
              <a:t>4. Parengti projektą.</a:t>
            </a:r>
          </a:p>
          <a:p>
            <a:pPr>
              <a:lnSpc>
                <a:spcPct val="110000"/>
              </a:lnSpc>
            </a:pPr>
            <a:r>
              <a:rPr lang="lt-LT" sz="1700" dirty="0"/>
              <a:t>5. Pristatyti pamokos metu, atsiųsti mokytojai. </a:t>
            </a:r>
            <a:r>
              <a:rPr lang="lt-LT" sz="1700" b="1" dirty="0">
                <a:solidFill>
                  <a:srgbClr val="FF0000"/>
                </a:solidFill>
              </a:rPr>
              <a:t>2021-01-13</a:t>
            </a:r>
          </a:p>
        </p:txBody>
      </p:sp>
      <p:pic>
        <p:nvPicPr>
          <p:cNvPr id="5" name="Paveikslėlis 5" descr="A meadow of flowers in the evening">
            <a:extLst>
              <a:ext uri="{FF2B5EF4-FFF2-40B4-BE49-F238E27FC236}">
                <a16:creationId xmlns:a16="http://schemas.microsoft.com/office/drawing/2014/main" id="{1F789A13-487D-45F2-AD9F-B812B8289E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4" r="1" b="1"/>
          <a:stretch/>
        </p:blipFill>
        <p:spPr>
          <a:xfrm>
            <a:off x="4888530" y="723901"/>
            <a:ext cx="3178463" cy="2160817"/>
          </a:xfrm>
          <a:prstGeom prst="rect">
            <a:avLst/>
          </a:prstGeom>
        </p:spPr>
      </p:pic>
      <p:pic>
        <p:nvPicPr>
          <p:cNvPr id="7" name="Paveikslėlis 7" descr="Cross section of young plant and roots">
            <a:extLst>
              <a:ext uri="{FF2B5EF4-FFF2-40B4-BE49-F238E27FC236}">
                <a16:creationId xmlns:a16="http://schemas.microsoft.com/office/drawing/2014/main" id="{89DC3BAB-D4AF-406B-847A-B1B2912F76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18" r="-1" b="-1"/>
          <a:stretch/>
        </p:blipFill>
        <p:spPr>
          <a:xfrm>
            <a:off x="4888530" y="3047999"/>
            <a:ext cx="3178463" cy="3105404"/>
          </a:xfrm>
          <a:prstGeom prst="rect">
            <a:avLst/>
          </a:prstGeom>
        </p:spPr>
      </p:pic>
      <p:pic>
        <p:nvPicPr>
          <p:cNvPr id="6" name="Paveikslėlis 6" descr="Autumn aspen tree forest">
            <a:extLst>
              <a:ext uri="{FF2B5EF4-FFF2-40B4-BE49-F238E27FC236}">
                <a16:creationId xmlns:a16="http://schemas.microsoft.com/office/drawing/2014/main" id="{8FF8D12B-F9EF-4D67-BFC2-1302FD1D9F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797" r="20891" b="2"/>
          <a:stretch/>
        </p:blipFill>
        <p:spPr>
          <a:xfrm>
            <a:off x="8213436" y="723900"/>
            <a:ext cx="3178463" cy="3159067"/>
          </a:xfrm>
          <a:prstGeom prst="rect">
            <a:avLst/>
          </a:prstGeom>
        </p:spPr>
      </p:pic>
      <p:pic>
        <p:nvPicPr>
          <p:cNvPr id="4" name="Paveikslėlis 4" descr="Trees on snow covered landscape">
            <a:extLst>
              <a:ext uri="{FF2B5EF4-FFF2-40B4-BE49-F238E27FC236}">
                <a16:creationId xmlns:a16="http://schemas.microsoft.com/office/drawing/2014/main" id="{21DAD8EA-8A3B-4001-80DE-A19B2CC3D5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0" r="-1" b="-1"/>
          <a:stretch/>
        </p:blipFill>
        <p:spPr>
          <a:xfrm>
            <a:off x="8213436" y="4038152"/>
            <a:ext cx="3178463" cy="211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1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109E738-3B9E-4529-9D47-C9708D6124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19002C3B-FD33-4582-9505-70415880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909638"/>
            <a:ext cx="3561811" cy="1975076"/>
          </a:xfrm>
        </p:spPr>
        <p:txBody>
          <a:bodyPr>
            <a:normAutofit/>
          </a:bodyPr>
          <a:lstStyle/>
          <a:p>
            <a:r>
              <a:rPr lang="lt-LT" dirty="0"/>
              <a:t>Atlikimo technika (originalu)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96A13E-5C9D-4C6C-B52D-A2C74DEFC8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9692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DDCC246-6FDF-40D7-9CC9-768DAE04F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2884714"/>
            <a:ext cx="3561811" cy="336191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lt-LT" sz="1700" dirty="0"/>
              <a:t>1. Skaidrės.</a:t>
            </a:r>
          </a:p>
          <a:p>
            <a:pPr>
              <a:lnSpc>
                <a:spcPct val="110000"/>
              </a:lnSpc>
            </a:pPr>
            <a:r>
              <a:rPr lang="lt-LT" sz="1700" dirty="0"/>
              <a:t>2. Vaizdinė medžiaga.</a:t>
            </a:r>
          </a:p>
          <a:p>
            <a:pPr>
              <a:lnSpc>
                <a:spcPct val="110000"/>
              </a:lnSpc>
            </a:pPr>
            <a:r>
              <a:rPr lang="lt-LT" sz="1700" dirty="0"/>
              <a:t>3. </a:t>
            </a:r>
            <a:r>
              <a:rPr lang="lt-LT" sz="1700" dirty="0" err="1"/>
              <a:t>Video</a:t>
            </a:r>
            <a:r>
              <a:rPr lang="lt-LT" sz="1700" dirty="0"/>
              <a:t> formatas.</a:t>
            </a:r>
          </a:p>
          <a:p>
            <a:pPr>
              <a:lnSpc>
                <a:spcPct val="110000"/>
              </a:lnSpc>
            </a:pPr>
            <a:r>
              <a:rPr lang="lt-LT" sz="1700" dirty="0"/>
              <a:t>4. Piešinys.</a:t>
            </a:r>
          </a:p>
          <a:p>
            <a:pPr>
              <a:lnSpc>
                <a:spcPct val="110000"/>
              </a:lnSpc>
            </a:pPr>
            <a:r>
              <a:rPr lang="lt-LT" sz="1700" dirty="0"/>
              <a:t>5. Sukurtas dialogas apie </a:t>
            </a:r>
            <a:r>
              <a:rPr lang="lt-LT" sz="1700" dirty="0" smtClean="0"/>
              <a:t>„Metų“ </a:t>
            </a:r>
            <a:r>
              <a:rPr lang="lt-LT" sz="1700" dirty="0"/>
              <a:t>išmintį arba interviu.</a:t>
            </a:r>
          </a:p>
          <a:p>
            <a:pPr>
              <a:lnSpc>
                <a:spcPct val="110000"/>
              </a:lnSpc>
            </a:pPr>
            <a:r>
              <a:rPr lang="lt-LT" sz="1700" dirty="0"/>
              <a:t>6. </a:t>
            </a:r>
            <a:r>
              <a:rPr lang="lt-LT" sz="1700" dirty="0" smtClean="0"/>
              <a:t>Svetainė:)</a:t>
            </a:r>
            <a:endParaRPr lang="lt-LT" sz="1700" dirty="0"/>
          </a:p>
          <a:p>
            <a:pPr>
              <a:lnSpc>
                <a:spcPct val="110000"/>
              </a:lnSpc>
            </a:pPr>
            <a:r>
              <a:rPr lang="lt-LT" sz="1700" dirty="0"/>
              <a:t>7. Būriškas ar poniškas valgis.</a:t>
            </a:r>
          </a:p>
          <a:p>
            <a:pPr>
              <a:lnSpc>
                <a:spcPct val="110000"/>
              </a:lnSpc>
            </a:pPr>
            <a:r>
              <a:rPr lang="lt-LT" sz="1700" dirty="0"/>
              <a:t>8. Sugalvokit </a:t>
            </a:r>
            <a:r>
              <a:rPr lang="lt-LT" sz="1700" dirty="0" smtClean="0"/>
              <a:t>patys:)</a:t>
            </a:r>
            <a:r>
              <a:rPr lang="lt-LT" sz="1700" dirty="0"/>
              <a:t> </a:t>
            </a:r>
          </a:p>
        </p:txBody>
      </p:sp>
      <p:pic>
        <p:nvPicPr>
          <p:cNvPr id="5" name="Paveikslėlis 5" descr="A meadow of flowers in the evening">
            <a:extLst>
              <a:ext uri="{FF2B5EF4-FFF2-40B4-BE49-F238E27FC236}">
                <a16:creationId xmlns:a16="http://schemas.microsoft.com/office/drawing/2014/main" id="{1F789A13-487D-45F2-AD9F-B812B8289E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4" r="1" b="1"/>
          <a:stretch/>
        </p:blipFill>
        <p:spPr>
          <a:xfrm>
            <a:off x="4888530" y="723901"/>
            <a:ext cx="3178463" cy="2160817"/>
          </a:xfrm>
          <a:prstGeom prst="rect">
            <a:avLst/>
          </a:prstGeom>
        </p:spPr>
      </p:pic>
      <p:pic>
        <p:nvPicPr>
          <p:cNvPr id="7" name="Paveikslėlis 7" descr="Cross section of young plant and roots">
            <a:extLst>
              <a:ext uri="{FF2B5EF4-FFF2-40B4-BE49-F238E27FC236}">
                <a16:creationId xmlns:a16="http://schemas.microsoft.com/office/drawing/2014/main" id="{89DC3BAB-D4AF-406B-847A-B1B2912F76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18" r="-1" b="-1"/>
          <a:stretch/>
        </p:blipFill>
        <p:spPr>
          <a:xfrm>
            <a:off x="4888530" y="3047999"/>
            <a:ext cx="3178463" cy="3105404"/>
          </a:xfrm>
          <a:prstGeom prst="rect">
            <a:avLst/>
          </a:prstGeom>
        </p:spPr>
      </p:pic>
      <p:pic>
        <p:nvPicPr>
          <p:cNvPr id="6" name="Paveikslėlis 6" descr="Autumn aspen tree forest">
            <a:extLst>
              <a:ext uri="{FF2B5EF4-FFF2-40B4-BE49-F238E27FC236}">
                <a16:creationId xmlns:a16="http://schemas.microsoft.com/office/drawing/2014/main" id="{8FF8D12B-F9EF-4D67-BFC2-1302FD1D9F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797" r="20891" b="2"/>
          <a:stretch/>
        </p:blipFill>
        <p:spPr>
          <a:xfrm>
            <a:off x="8213436" y="723900"/>
            <a:ext cx="3178463" cy="3159067"/>
          </a:xfrm>
          <a:prstGeom prst="rect">
            <a:avLst/>
          </a:prstGeom>
        </p:spPr>
      </p:pic>
      <p:pic>
        <p:nvPicPr>
          <p:cNvPr id="4" name="Paveikslėlis 4" descr="Trees on snow covered landscape">
            <a:extLst>
              <a:ext uri="{FF2B5EF4-FFF2-40B4-BE49-F238E27FC236}">
                <a16:creationId xmlns:a16="http://schemas.microsoft.com/office/drawing/2014/main" id="{21DAD8EA-8A3B-4001-80DE-A19B2CC3D5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0" r="-1" b="-1"/>
          <a:stretch/>
        </p:blipFill>
        <p:spPr>
          <a:xfrm>
            <a:off x="8213436" y="4038152"/>
            <a:ext cx="3178463" cy="211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76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109E738-3B9E-4529-9D47-C9708D6124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19002C3B-FD33-4582-9505-70415880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909638"/>
            <a:ext cx="3561811" cy="1975076"/>
          </a:xfrm>
        </p:spPr>
        <p:txBody>
          <a:bodyPr>
            <a:normAutofit/>
          </a:bodyPr>
          <a:lstStyle/>
          <a:p>
            <a:r>
              <a:rPr lang="lt-LT" dirty="0"/>
              <a:t>Turinys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96A13E-5C9D-4C6C-B52D-A2C74DEFC8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9692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DDCC246-6FDF-40D7-9CC9-768DAE04F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2884714"/>
            <a:ext cx="3561811" cy="336191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lt-LT" sz="1700" dirty="0"/>
              <a:t>1. Projekto tikslas ir uždaviniai (du).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lt-LT" sz="1700" dirty="0"/>
              <a:t>2. Kodėl reikia tokio projekto?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lt-LT" sz="1700" dirty="0"/>
              <a:t>3. Idėja (projekto pagrindinė mintis).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lt-LT" sz="1700" dirty="0"/>
              <a:t>4. ,,Metų" išmintis.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lt-LT" sz="1700" dirty="0"/>
              <a:t>5. Apibendrinimas ir išvados.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lt-LT" sz="1700" dirty="0"/>
              <a:t>6. Jūsų, tapusių išmintingesniais, nuotraukos. :) </a:t>
            </a:r>
          </a:p>
        </p:txBody>
      </p:sp>
      <p:pic>
        <p:nvPicPr>
          <p:cNvPr id="5" name="Paveikslėlis 5" descr="A meadow of flowers in the evening">
            <a:extLst>
              <a:ext uri="{FF2B5EF4-FFF2-40B4-BE49-F238E27FC236}">
                <a16:creationId xmlns:a16="http://schemas.microsoft.com/office/drawing/2014/main" id="{1F789A13-487D-45F2-AD9F-B812B8289E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4" r="1" b="1"/>
          <a:stretch/>
        </p:blipFill>
        <p:spPr>
          <a:xfrm>
            <a:off x="4888530" y="723901"/>
            <a:ext cx="3178463" cy="2160817"/>
          </a:xfrm>
          <a:prstGeom prst="rect">
            <a:avLst/>
          </a:prstGeom>
        </p:spPr>
      </p:pic>
      <p:pic>
        <p:nvPicPr>
          <p:cNvPr id="7" name="Paveikslėlis 7" descr="Cross section of young plant and roots">
            <a:extLst>
              <a:ext uri="{FF2B5EF4-FFF2-40B4-BE49-F238E27FC236}">
                <a16:creationId xmlns:a16="http://schemas.microsoft.com/office/drawing/2014/main" id="{89DC3BAB-D4AF-406B-847A-B1B2912F76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18" r="-1" b="-1"/>
          <a:stretch/>
        </p:blipFill>
        <p:spPr>
          <a:xfrm>
            <a:off x="4888530" y="3047999"/>
            <a:ext cx="3178463" cy="3105404"/>
          </a:xfrm>
          <a:prstGeom prst="rect">
            <a:avLst/>
          </a:prstGeom>
        </p:spPr>
      </p:pic>
      <p:pic>
        <p:nvPicPr>
          <p:cNvPr id="6" name="Paveikslėlis 6" descr="Autumn aspen tree forest">
            <a:extLst>
              <a:ext uri="{FF2B5EF4-FFF2-40B4-BE49-F238E27FC236}">
                <a16:creationId xmlns:a16="http://schemas.microsoft.com/office/drawing/2014/main" id="{8FF8D12B-F9EF-4D67-BFC2-1302FD1D9F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797" r="20891" b="2"/>
          <a:stretch/>
        </p:blipFill>
        <p:spPr>
          <a:xfrm>
            <a:off x="8213436" y="723900"/>
            <a:ext cx="3178463" cy="3159067"/>
          </a:xfrm>
          <a:prstGeom prst="rect">
            <a:avLst/>
          </a:prstGeom>
        </p:spPr>
      </p:pic>
      <p:pic>
        <p:nvPicPr>
          <p:cNvPr id="4" name="Paveikslėlis 4" descr="Trees on snow covered landscape">
            <a:extLst>
              <a:ext uri="{FF2B5EF4-FFF2-40B4-BE49-F238E27FC236}">
                <a16:creationId xmlns:a16="http://schemas.microsoft.com/office/drawing/2014/main" id="{21DAD8EA-8A3B-4001-80DE-A19B2CC3D5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0" r="-1" b="-1"/>
          <a:stretch/>
        </p:blipFill>
        <p:spPr>
          <a:xfrm>
            <a:off x="8213436" y="4038152"/>
            <a:ext cx="3178463" cy="211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224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109E738-3B9E-4529-9D47-C9708D6124F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19002C3B-FD33-4582-9505-70415880B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909638"/>
            <a:ext cx="3561811" cy="1975076"/>
          </a:xfrm>
        </p:spPr>
        <p:txBody>
          <a:bodyPr>
            <a:normAutofit/>
          </a:bodyPr>
          <a:lstStyle/>
          <a:p>
            <a:r>
              <a:rPr lang="lt-LT" dirty="0"/>
              <a:t>Vertinimo kriterijai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96A13E-5C9D-4C6C-B52D-A2C74DEFC84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0100" y="729692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DDCC246-6FDF-40D7-9CC9-768DAE04F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087" y="2884714"/>
            <a:ext cx="3561811" cy="336191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lt-LT" sz="1700" dirty="0"/>
              <a:t>1. Ar visi etapai įvykdyti?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lt-LT" sz="1700" dirty="0"/>
              <a:t>2. Ar laiku pristatytas projektas?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lt-LT" sz="1700" dirty="0"/>
              <a:t>3. Originalumo aspektas.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lt-LT" sz="1700" dirty="0"/>
              <a:t>4. Turinio kokybė.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lt-LT" sz="1700" dirty="0"/>
              <a:t>5. Raštingumas, klaidos.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lt-LT" sz="1700" dirty="0"/>
              <a:t>6. Viešojo kalbėjimo (įrašai, pokalbiai, projekto pristatymas) kokybė.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lt-LT" sz="1700" dirty="0"/>
              <a:t>7. Projekto komandos nuotaika.</a:t>
            </a:r>
          </a:p>
        </p:txBody>
      </p:sp>
      <p:pic>
        <p:nvPicPr>
          <p:cNvPr id="5" name="Paveikslėlis 5" descr="A meadow of flowers in the evening">
            <a:extLst>
              <a:ext uri="{FF2B5EF4-FFF2-40B4-BE49-F238E27FC236}">
                <a16:creationId xmlns:a16="http://schemas.microsoft.com/office/drawing/2014/main" id="{1F789A13-487D-45F2-AD9F-B812B8289E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14" r="1" b="1"/>
          <a:stretch/>
        </p:blipFill>
        <p:spPr>
          <a:xfrm>
            <a:off x="4888530" y="723901"/>
            <a:ext cx="3178463" cy="2160817"/>
          </a:xfrm>
          <a:prstGeom prst="rect">
            <a:avLst/>
          </a:prstGeom>
        </p:spPr>
      </p:pic>
      <p:pic>
        <p:nvPicPr>
          <p:cNvPr id="7" name="Paveikslėlis 7" descr="Cross section of young plant and roots">
            <a:extLst>
              <a:ext uri="{FF2B5EF4-FFF2-40B4-BE49-F238E27FC236}">
                <a16:creationId xmlns:a16="http://schemas.microsoft.com/office/drawing/2014/main" id="{89DC3BAB-D4AF-406B-847A-B1B2912F76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18" r="-1" b="-1"/>
          <a:stretch/>
        </p:blipFill>
        <p:spPr>
          <a:xfrm>
            <a:off x="4888530" y="3047999"/>
            <a:ext cx="3178463" cy="3105404"/>
          </a:xfrm>
          <a:prstGeom prst="rect">
            <a:avLst/>
          </a:prstGeom>
        </p:spPr>
      </p:pic>
      <p:pic>
        <p:nvPicPr>
          <p:cNvPr id="6" name="Paveikslėlis 6" descr="Autumn aspen tree forest">
            <a:extLst>
              <a:ext uri="{FF2B5EF4-FFF2-40B4-BE49-F238E27FC236}">
                <a16:creationId xmlns:a16="http://schemas.microsoft.com/office/drawing/2014/main" id="{8FF8D12B-F9EF-4D67-BFC2-1302FD1D9F9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797" r="20891" b="2"/>
          <a:stretch/>
        </p:blipFill>
        <p:spPr>
          <a:xfrm>
            <a:off x="8213436" y="723900"/>
            <a:ext cx="3178463" cy="3159067"/>
          </a:xfrm>
          <a:prstGeom prst="rect">
            <a:avLst/>
          </a:prstGeom>
        </p:spPr>
      </p:pic>
      <p:pic>
        <p:nvPicPr>
          <p:cNvPr id="4" name="Paveikslėlis 4" descr="Trees on snow covered landscape">
            <a:extLst>
              <a:ext uri="{FF2B5EF4-FFF2-40B4-BE49-F238E27FC236}">
                <a16:creationId xmlns:a16="http://schemas.microsoft.com/office/drawing/2014/main" id="{21DAD8EA-8A3B-4001-80DE-A19B2CC3D5A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50" r="-1" b="-1"/>
          <a:stretch/>
        </p:blipFill>
        <p:spPr>
          <a:xfrm>
            <a:off x="8213436" y="4038152"/>
            <a:ext cx="3178463" cy="211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81210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AnalogousFromDarkSeedLeftStep">
      <a:dk1>
        <a:srgbClr val="000000"/>
      </a:dk1>
      <a:lt1>
        <a:srgbClr val="FFFFFF"/>
      </a:lt1>
      <a:dk2>
        <a:srgbClr val="30201B"/>
      </a:dk2>
      <a:lt2>
        <a:srgbClr val="F1F0F3"/>
      </a:lt2>
      <a:accent1>
        <a:srgbClr val="9DA742"/>
      </a:accent1>
      <a:accent2>
        <a:srgbClr val="B18C3B"/>
      </a:accent2>
      <a:accent3>
        <a:srgbClr val="C36C4D"/>
      </a:accent3>
      <a:accent4>
        <a:srgbClr val="B13B4D"/>
      </a:accent4>
      <a:accent5>
        <a:srgbClr val="C34D90"/>
      </a:accent5>
      <a:accent6>
        <a:srgbClr val="B13BAF"/>
      </a:accent6>
      <a:hlink>
        <a:srgbClr val="C04274"/>
      </a:hlink>
      <a:folHlink>
        <a:srgbClr val="7F7F7F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174</Words>
  <Application>Microsoft Office PowerPoint</Application>
  <PresentationFormat>Widescreen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Calisto MT</vt:lpstr>
      <vt:lpstr>Univers Condensed</vt:lpstr>
      <vt:lpstr>ChronicleVTI</vt:lpstr>
      <vt:lpstr>Projektas  „Metų“ išmintis  (K. Donelaičio poema „Metai“)</vt:lpstr>
      <vt:lpstr>Projekto etapai</vt:lpstr>
      <vt:lpstr>Atlikimo technika (originalu)</vt:lpstr>
      <vt:lpstr>Turinys</vt:lpstr>
      <vt:lpstr>Vertinimo kriterijai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Vartotojas</dc:creator>
  <cp:lastModifiedBy>Vartotojas</cp:lastModifiedBy>
  <cp:revision>98</cp:revision>
  <dcterms:created xsi:type="dcterms:W3CDTF">2020-12-07T06:22:48Z</dcterms:created>
  <dcterms:modified xsi:type="dcterms:W3CDTF">2022-02-01T08:39:35Z</dcterms:modified>
</cp:coreProperties>
</file>