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602" r:id="rId6"/>
    <p:sldId id="603" r:id="rId7"/>
    <p:sldId id="604" r:id="rId8"/>
    <p:sldId id="260" r:id="rId9"/>
    <p:sldId id="261" r:id="rId10"/>
    <p:sldId id="262" r:id="rId11"/>
    <p:sldId id="60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gDzpWnSC83ZKan+CsroaO2d5d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09bb9272e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f09bb9272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96A1EF71-495A-675C-276B-0ACC49BB3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>
            <a:extLst>
              <a:ext uri="{FF2B5EF4-FFF2-40B4-BE49-F238E27FC236}">
                <a16:creationId xmlns:a16="http://schemas.microsoft.com/office/drawing/2014/main" id="{A24DB37E-EC4C-1CFA-0612-0646BB5EC8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5:notes">
            <a:extLst>
              <a:ext uri="{FF2B5EF4-FFF2-40B4-BE49-F238E27FC236}">
                <a16:creationId xmlns:a16="http://schemas.microsoft.com/office/drawing/2014/main" id="{9DC20608-BB32-1731-84BA-7A9F82A9B0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827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48567A29-377D-8CAD-6E54-95698A83C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>
            <a:extLst>
              <a:ext uri="{FF2B5EF4-FFF2-40B4-BE49-F238E27FC236}">
                <a16:creationId xmlns:a16="http://schemas.microsoft.com/office/drawing/2014/main" id="{63A458F6-2A8E-993D-8AA8-79C81B1E8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>
            <a:extLst>
              <a:ext uri="{FF2B5EF4-FFF2-40B4-BE49-F238E27FC236}">
                <a16:creationId xmlns:a16="http://schemas.microsoft.com/office/drawing/2014/main" id="{8C9EC41F-D921-4557-A281-007A03F19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11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>
          <a:extLst>
            <a:ext uri="{FF2B5EF4-FFF2-40B4-BE49-F238E27FC236}">
              <a16:creationId xmlns:a16="http://schemas.microsoft.com/office/drawing/2014/main" id="{030CCB06-EA56-4761-1E92-28581D106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>
            <a:extLst>
              <a:ext uri="{FF2B5EF4-FFF2-40B4-BE49-F238E27FC236}">
                <a16:creationId xmlns:a16="http://schemas.microsoft.com/office/drawing/2014/main" id="{36F3183C-04C9-AF40-F5B6-475F748A6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8:notes">
            <a:extLst>
              <a:ext uri="{FF2B5EF4-FFF2-40B4-BE49-F238E27FC236}">
                <a16:creationId xmlns:a16="http://schemas.microsoft.com/office/drawing/2014/main" id="{DD3931FE-EB65-B42A-8AE8-5642398A12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269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09bb9272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f09bb927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09bb9272e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f09bb9272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E737-81E8-4732-BE08-A4861DA5EC51}" type="datetimeFigureOut">
              <a:rPr lang="lt-LT" smtClean="0"/>
              <a:t>2024.03.14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E3BD-F972-41B0-B3CD-B69D564B98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79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cxnSp>
        <p:nvCxnSpPr>
          <p:cNvPr id="45" name="Google Shape;45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cxnSp>
        <p:nvCxnSpPr>
          <p:cNvPr id="17" name="Google Shape;17;p12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 descr="A picture containing cloud, sky, outdoor, tree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" y="-25290"/>
            <a:ext cx="12191999" cy="686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 l="5527" r="7479"/>
          <a:stretch/>
        </p:blipFill>
        <p:spPr>
          <a:xfrm>
            <a:off x="367645" y="-478062"/>
            <a:ext cx="3808941" cy="27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5">
            <a:alphaModFix/>
          </a:blip>
          <a:srcRect t="5" b="5"/>
          <a:stretch/>
        </p:blipFill>
        <p:spPr>
          <a:xfrm>
            <a:off x="2798795" y="5461000"/>
            <a:ext cx="2069041" cy="53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7836" y="4961309"/>
            <a:ext cx="235902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1652" y="5158845"/>
            <a:ext cx="2570691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1900051" y="2479001"/>
            <a:ext cx="10046525" cy="359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t-LT" sz="3600" b="1" i="0" u="none" strike="noStrike" cap="none" dirty="0">
                <a:solidFill>
                  <a:srgbClr val="2957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Gargždų ,,Vaivorykštės“ gimnazija</a:t>
            </a:r>
            <a:endParaRPr sz="3600" b="1" i="0" u="none" strike="noStrike" cap="none" dirty="0">
              <a:solidFill>
                <a:srgbClr val="29577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29577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t-LT" sz="3600" b="1" i="0" u="none" strike="noStrike" cap="none" dirty="0">
                <a:solidFill>
                  <a:srgbClr val="2957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TŪM PAŽANGOS PROGRAMOS ĮGYVENDINIMAS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29577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29577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29577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" descr="A picture containing graphic design, graphics&#10;&#10;Description automatically generated"/>
          <p:cNvPicPr preferRelativeResize="0"/>
          <p:nvPr/>
        </p:nvPicPr>
        <p:blipFill rotWithShape="1">
          <a:blip r:embed="rId8">
            <a:alphaModFix amt="85000"/>
          </a:blip>
          <a:srcRect/>
          <a:stretch/>
        </p:blipFill>
        <p:spPr>
          <a:xfrm>
            <a:off x="370788" y="1976089"/>
            <a:ext cx="2031746" cy="203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09bb9272e_0_18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9874200" cy="929641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KULTŪRINIS, ĮTRAUKUSIS UGDYMAS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(Integruoto scenarijaus parengimas bei įgyvendinimas pagal metodiką „Kelionė laiku“) </a:t>
            </a:r>
            <a:endParaRPr sz="2000" b="1" dirty="0"/>
          </a:p>
        </p:txBody>
      </p:sp>
      <p:sp>
        <p:nvSpPr>
          <p:cNvPr id="159" name="Google Shape;159;g1f09bb9272e_0_18"/>
          <p:cNvSpPr txBox="1">
            <a:spLocks noGrp="1"/>
          </p:cNvSpPr>
          <p:nvPr>
            <p:ph type="body" idx="1"/>
          </p:nvPr>
        </p:nvSpPr>
        <p:spPr>
          <a:xfrm>
            <a:off x="407400" y="1775125"/>
            <a:ext cx="6172500" cy="253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lt-LT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Pradėtas praktinis veiklos etapas: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sudaryta</a:t>
            </a:r>
            <a:r>
              <a:rPr lang="lt-LT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darbo grupė;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derinamas rajono lygmeniu veiklos planas ir aptariami artimiausi darbai.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g1f09bb9272e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970" y="3113911"/>
            <a:ext cx="4365174" cy="23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f09bb9272e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5144" y="2068339"/>
            <a:ext cx="4106331" cy="23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C7-F690-4D0E-91EB-54619860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852256"/>
            <a:ext cx="4815339" cy="4412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lt-LT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daryti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Imanuelis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antas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Informaciją parengė:</a:t>
            </a:r>
            <a:b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 D. Agintas, I. Agajan, N. Balčikonytė, R. Kundrotienė, G. Našlėnas, V. Valaitytė-Ivahnenko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249E9A-F893-439E-AE28-01869EB346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75" r="25029" b="-2"/>
          <a:stretch/>
        </p:blipFill>
        <p:spPr>
          <a:xfrm>
            <a:off x="5154159" y="452760"/>
            <a:ext cx="6174771" cy="54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636186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PEDAGOGŲ KOMPETENCIJŲ GILINIMAS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1097279" y="1713390"/>
            <a:ext cx="4937760" cy="453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11160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,,Mokinio asmeninės ūgties dienoraštis ir jo svarba“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(50 ak. val.) 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„Time travel“ pritaikymas integruotiems scenarijams (programoms) vietos istorijai pažinti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(16 ak. val.)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Mentorių rengimas </a:t>
            </a: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,,Lyderystė mokymuisi“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ak. val.)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„Kultūrinės kompetencijos ugdymas, kaip integralus mokymosi procesas“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(60 ak. val.)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„Universalaus ugdymo dizainas“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ak. val.)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,,STEAM, kas tai yra?”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ak. val.)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,,Inovacinių gebėjimų ugdymas biomedicinos inžinerijoje”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ak. val.)</a:t>
            </a:r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„Veiksminga švietimo lyderystė“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ak. val.)</a:t>
            </a:r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2"/>
          </p:nvPr>
        </p:nvSpPr>
        <p:spPr>
          <a:xfrm>
            <a:off x="6217920" y="1963025"/>
            <a:ext cx="4937760" cy="1733322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9350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TŪM mokymuose jau dalyvauja </a:t>
            </a:r>
            <a:r>
              <a:rPr lang="lt-LT" sz="19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61%</a:t>
            </a: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gimnazijos</a:t>
            </a: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pedagogų (41 iš 67);</a:t>
            </a:r>
            <a:endParaRPr dirty="0"/>
          </a:p>
          <a:p>
            <a:pPr marL="91440" lvl="0" indent="-93503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lt-LT" sz="19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37% 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iš jų dalyvauja 2–4 mokymuose (daugiausiai gamtos mokslų mokytojai, gimnazijos vadovai);</a:t>
            </a:r>
            <a:endParaRPr dirty="0"/>
          </a:p>
          <a:p>
            <a:pPr marL="91440" lvl="0" indent="-93503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Mokymų dalyviai: </a:t>
            </a:r>
            <a:r>
              <a:rPr lang="lt-LT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mokytojai, klasių vadovai, specialistai, gimnazijos vadovai</a:t>
            </a:r>
            <a:r>
              <a:rPr lang="lt-LT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921" y="3808151"/>
            <a:ext cx="2724744" cy="183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2023" y="3761393"/>
            <a:ext cx="2130729" cy="127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0757" y="5101550"/>
            <a:ext cx="2832920" cy="12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518098" y="219700"/>
            <a:ext cx="11218099" cy="511200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lt-LT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STEAM, ĮTRAUKUSIS UGDYMAS (matematikos platforma)</a:t>
            </a:r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585225" y="1757779"/>
            <a:ext cx="6117416" cy="488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62500" lnSpcReduction="20000"/>
          </a:bodyPr>
          <a:lstStyle/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Gimnazijos </a:t>
            </a:r>
            <a:r>
              <a:rPr lang="lt-LT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I–II klasių mokiniai turi galimybę siekti pažangos mokydamiesi matematikos – 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matematikos platforma skirta </a:t>
            </a:r>
            <a:r>
              <a:rPr lang="lt-LT" sz="26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kiekvienam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I–II kl. mokiniui (jų gimnazijoje 450 (57,7%). </a:t>
            </a:r>
            <a:endParaRPr dirty="0"/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lt-LT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Tikslingam mokymui(si) – visa reikalinga informacija. 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 asmeninis mokymosi kelias su interaktyviu vaizdo ir užduočių turiniu. Mokiniams sudarytos galimybės savivaldžiam mokymuisi, žinoma, padedant matematikos mokytojams.</a:t>
            </a:r>
            <a:endParaRPr dirty="0"/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Šiuo metu matematikos platforma naudojasi </a:t>
            </a:r>
            <a:r>
              <a:rPr lang="lt-LT" sz="26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88%</a:t>
            </a:r>
            <a:r>
              <a:rPr lang="lt-LT" sz="2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gimnazijos I–II klasių mokinių. Nuo rugsėjo mėn. mokinių skaičius išaugo 20%.</a:t>
            </a:r>
            <a:endParaRPr dirty="0"/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Nuolat stebima mokinių matematikos mokymosi pažanga (pavaduotojas ugdymui-matematikos mokytojai-mokiniai).</a:t>
            </a:r>
            <a:endParaRPr dirty="0"/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Inicijuotas </a:t>
            </a:r>
            <a:r>
              <a:rPr lang="lt-LT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elicejus.lt atstovų susitikimas 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(2023-12-22) su gimnazijos matematikos mokytojais, kurie su platformos rengėjais pasidalino sėkmėmis, atkreipė jų dėmesį į nesklandumus mokiniams atliekant užduotis ir gaunant vertinimus.</a:t>
            </a:r>
            <a:endParaRPr dirty="0"/>
          </a:p>
          <a:p>
            <a:pPr marL="457200" marR="0" lvl="0" indent="-457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lt-LT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elicejaus komanda sudarė galimybes ir </a:t>
            </a:r>
            <a:r>
              <a:rPr lang="lt-LT" sz="26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r>
            <a:r>
              <a:rPr lang="lt-LT" sz="2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III–IV</a:t>
            </a:r>
            <a:r>
              <a:rPr lang="lt-LT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klasių mok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lt-LT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siekian</a:t>
            </a:r>
            <a:r>
              <a:rPr lang="lt-LT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tiems</a:t>
            </a:r>
            <a:r>
              <a:rPr lang="lt-LT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matematikos pažangos, naudotis platformos galimybėmis.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sz="1400"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6795083" y="2692433"/>
            <a:ext cx="4941115" cy="1477328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Mokiniai: </a:t>
            </a:r>
            <a:r>
              <a:rPr lang="lt-LT"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„patinka, nes programa parodo uždavinio sprendimo užuominą, klaidą ir teorinę medžiagą, patikrina teisingumą“; „vis dar stringa pradėjus dirbti, neįskaito parašytų simbolių ir juos būtinai reikia parinkti iš simbolių juostos“ </a:t>
            </a:r>
            <a:r>
              <a:rPr lang="lt-LT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 t. t.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8099986" cy="569073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STEAM, ĮTRAUKUSIS UGDYMAS (Robotika)</a:t>
            </a:r>
            <a:endParaRPr sz="3200" dirty="0"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5378" y="4116200"/>
            <a:ext cx="5429548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Mokiniai, panaudodami programas, 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kompiuteryje projektuoja vaizdą ir pagamina realius objektus.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tik maža galutinio produkto dalelė. Gaminio išvaizda gaunama išpjaunant įvairias formas ir surenkant maketą iš atskirų dalių.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775" y="936050"/>
            <a:ext cx="4771374" cy="31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6650" y="3466750"/>
            <a:ext cx="3819223" cy="282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49" y="1014787"/>
            <a:ext cx="4359025" cy="245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94E28737-8BD2-6156-9460-AF787761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>
            <a:extLst>
              <a:ext uri="{FF2B5EF4-FFF2-40B4-BE49-F238E27FC236}">
                <a16:creationId xmlns:a16="http://schemas.microsoft.com/office/drawing/2014/main" id="{F3CA4EC0-7D35-F4EC-CAA6-EB8B38543E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73" y="236275"/>
            <a:ext cx="8370000" cy="569100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STEAM, ĮTRAUKUSIS UGDYMAS (FotoLabas)</a:t>
            </a:r>
            <a:endParaRPr sz="3200" dirty="0"/>
          </a:p>
        </p:txBody>
      </p:sp>
      <p:sp>
        <p:nvSpPr>
          <p:cNvPr id="167" name="Google Shape;167;p5">
            <a:extLst>
              <a:ext uri="{FF2B5EF4-FFF2-40B4-BE49-F238E27FC236}">
                <a16:creationId xmlns:a16="http://schemas.microsoft.com/office/drawing/2014/main" id="{F829180D-8079-71B9-2432-2815F2DBDA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8375" y="1845725"/>
            <a:ext cx="5181300" cy="232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FotoLabas erdvėje </a:t>
            </a:r>
            <a:r>
              <a:rPr lang="lt-LT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ugdomas įvairių gebėjimų mokinių kūrybinis, kritinis  mąstymas, estetikos suvokimo kompetencijos.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Vyksta </a:t>
            </a:r>
            <a:r>
              <a:rPr lang="lt-LT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profesionalios fotografijos ir filmavimo praktikumai. </a:t>
            </a:r>
            <a:r>
              <a:rPr lang="lt-LT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Vadovas – profesionalus medijų specialistas Aidanas Valaitis.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68" name="Google Shape;168;p5">
            <a:extLst>
              <a:ext uri="{FF2B5EF4-FFF2-40B4-BE49-F238E27FC236}">
                <a16:creationId xmlns:a16="http://schemas.microsoft.com/office/drawing/2014/main" id="{2D835A3E-AC69-207F-A205-B23E7456D0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0325" y="1983429"/>
            <a:ext cx="5829827" cy="388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80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3BB2EEC-AEC7-6E25-E688-A3E45D70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>
            <a:extLst>
              <a:ext uri="{FF2B5EF4-FFF2-40B4-BE49-F238E27FC236}">
                <a16:creationId xmlns:a16="http://schemas.microsoft.com/office/drawing/2014/main" id="{07D8F287-7360-E55A-7941-497EA4156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79" y="286604"/>
            <a:ext cx="10754410" cy="946578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STEAM, ĮTRAUKUSIS UGDYMAS (laboranto pagalba įgyvendinant gamtos mokslų ugdymo turinį)</a:t>
            </a:r>
            <a:endParaRPr sz="3200" dirty="0"/>
          </a:p>
        </p:txBody>
      </p:sp>
      <p:sp>
        <p:nvSpPr>
          <p:cNvPr id="174" name="Google Shape;174;p7">
            <a:extLst>
              <a:ext uri="{FF2B5EF4-FFF2-40B4-BE49-F238E27FC236}">
                <a16:creationId xmlns:a16="http://schemas.microsoft.com/office/drawing/2014/main" id="{2E5D29BF-B3D8-590B-1EB5-7132F04FB7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4325" y="1910925"/>
            <a:ext cx="5230800" cy="288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Gamtos mokslų laboratorija 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vieta atrasti, pažinti, patirti, išbandyti, teoriją patikrinti praktikoje. 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Mokytojams organizuoti praktinius darbus laboratorijoje padeda laborantė mokyt. Vida Valaitytė-Ivachnenko.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Pagal mokytojo pateiktą pamokos planą 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paruošiamos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darbo priemonės, medžiagos; per pamoką 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užtikrinamas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darbo saugumas, įrangos naudojimo kontrolė. Su mokytojais ir administracija 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aptariama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STEAM centrų veikla, 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planuojamos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edukacinės išvykos, bendradarbiavimo galimybės.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9144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176" name="Google Shape;176;p7">
            <a:extLst>
              <a:ext uri="{FF2B5EF4-FFF2-40B4-BE49-F238E27FC236}">
                <a16:creationId xmlns:a16="http://schemas.microsoft.com/office/drawing/2014/main" id="{FE5BAAD1-D68C-36AC-1611-FFE35D40AC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743636"/>
            <a:ext cx="3834373" cy="2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>
            <a:extLst>
              <a:ext uri="{FF2B5EF4-FFF2-40B4-BE49-F238E27FC236}">
                <a16:creationId xmlns:a16="http://schemas.microsoft.com/office/drawing/2014/main" id="{49C6AD5E-CCB6-94A7-F7F3-7E64E5006C9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2477" y="3717601"/>
            <a:ext cx="3842826" cy="2555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69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>
          <a:extLst>
            <a:ext uri="{FF2B5EF4-FFF2-40B4-BE49-F238E27FC236}">
              <a16:creationId xmlns:a16="http://schemas.microsoft.com/office/drawing/2014/main" id="{C304705B-6A58-D5DE-F2BA-D706768B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>
            <a:extLst>
              <a:ext uri="{FF2B5EF4-FFF2-40B4-BE49-F238E27FC236}">
                <a16:creationId xmlns:a16="http://schemas.microsoft.com/office/drawing/2014/main" id="{C7C01F41-6A57-601F-29A7-70744E752A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155" y="286604"/>
            <a:ext cx="10223525" cy="1053924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STEAM, ĮTRAUKUSIS UGDYMAS (gamtos mokslų ugdymo turinio įgyvendinimas)</a:t>
            </a:r>
            <a:endParaRPr sz="3200" dirty="0"/>
          </a:p>
        </p:txBody>
      </p:sp>
      <p:sp>
        <p:nvSpPr>
          <p:cNvPr id="184" name="Google Shape;184;p8">
            <a:extLst>
              <a:ext uri="{FF2B5EF4-FFF2-40B4-BE49-F238E27FC236}">
                <a16:creationId xmlns:a16="http://schemas.microsoft.com/office/drawing/2014/main" id="{D2969764-3426-17D9-1C1E-88696C081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857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Mokiniai </a:t>
            </a:r>
            <a:r>
              <a:rPr lang="lt-LT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įgyvendina projektinius darbus, </a:t>
            </a: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ruošiasi projektinių darbų pristatymui konferencijoje.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Mobiliosios laboratorijos (</a:t>
            </a:r>
            <a:r>
              <a:rPr lang="lt-LT" sz="18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MoMoLab</a:t>
            </a:r>
            <a:r>
              <a:rPr lang="lt-LT" sz="1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vizitas į mokyklą</a:t>
            </a: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gegužės mėn.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8">
            <a:extLst>
              <a:ext uri="{FF2B5EF4-FFF2-40B4-BE49-F238E27FC236}">
                <a16:creationId xmlns:a16="http://schemas.microsoft.com/office/drawing/2014/main" id="{0E436AC7-6070-5373-1773-8F448EA891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2113" y="2177675"/>
            <a:ext cx="4889375" cy="25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>
            <a:extLst>
              <a:ext uri="{FF2B5EF4-FFF2-40B4-BE49-F238E27FC236}">
                <a16:creationId xmlns:a16="http://schemas.microsoft.com/office/drawing/2014/main" id="{825B5D5B-4B9E-ABC8-370D-5F42142D32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947" y="3429000"/>
            <a:ext cx="3743850" cy="243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5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09bb9272e_0_0"/>
          <p:cNvSpPr txBox="1">
            <a:spLocks noGrp="1"/>
          </p:cNvSpPr>
          <p:nvPr>
            <p:ph type="title"/>
          </p:nvPr>
        </p:nvSpPr>
        <p:spPr>
          <a:xfrm>
            <a:off x="921525" y="286600"/>
            <a:ext cx="8178087" cy="1195500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KULTŪRINIS, ĮTRAUKUSIS UGDYMAS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277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(Asmens ūgties dienoraščio įveiklinimas)</a:t>
            </a: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dirty="0"/>
          </a:p>
        </p:txBody>
      </p:sp>
      <p:sp>
        <p:nvSpPr>
          <p:cNvPr id="143" name="Google Shape;143;g1f09bb9272e_0_0"/>
          <p:cNvSpPr txBox="1">
            <a:spLocks noGrp="1"/>
          </p:cNvSpPr>
          <p:nvPr>
            <p:ph type="body" idx="1"/>
          </p:nvPr>
        </p:nvSpPr>
        <p:spPr>
          <a:xfrm>
            <a:off x="326575" y="2357125"/>
            <a:ext cx="60270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Veikla planinga, nuolat reflektuojama, viešinama.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158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lt-LT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Dalyvauja 100% I–II klasių mokinių</a:t>
            </a: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158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Naudojama metodinė medžiaga skirta savęs pažinimui (sukurta KK+ projekto metu).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158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Dienoraščio įveiklinimas integruotas į klasių vadovų veiklą, etikos, pilietinio ugdymo, gyvenimo įgūdžių, geografijos, lietuvių kalbos ir literatūros pamokas, karjeros specialistų veiklą.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g1f09bb9272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7050" y="1692875"/>
            <a:ext cx="3784300" cy="2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f09bb9272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3075" y="4128500"/>
            <a:ext cx="4643276" cy="18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09bb9272e_0_10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9476030" cy="1195500"/>
          </a:xfrm>
          <a:prstGeom prst="rect">
            <a:avLst/>
          </a:prstGeom>
          <a:solidFill>
            <a:srgbClr val="F4B469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KULTŪRINIS, ĮTRAUKUSIS UGDYMAS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lt-LT" sz="277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(Kūrybinio mąstymo erdvės įveiklinimas)</a:t>
            </a:r>
            <a:r>
              <a:rPr lang="lt-LT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dirty="0"/>
          </a:p>
        </p:txBody>
      </p:sp>
      <p:sp>
        <p:nvSpPr>
          <p:cNvPr id="151" name="Google Shape;151;g1f09bb9272e_0_10"/>
          <p:cNvSpPr txBox="1">
            <a:spLocks noGrp="1"/>
          </p:cNvSpPr>
          <p:nvPr>
            <p:ph type="body" idx="1"/>
          </p:nvPr>
        </p:nvSpPr>
        <p:spPr>
          <a:xfrm>
            <a:off x="638275" y="1816625"/>
            <a:ext cx="62550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Veikla planinga, nuolat reflektuojama, viešinama, pristatyta rajono lietuvių kalbos ir literatūros mokytojų metodiniame būrelyje.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158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Įveiklinimas kuriant literatūrinius-teatrinius etiudus pagal  K. Borutos romaną ,,Baltaragio malūnas”: analizuojamos, studijuojamos ir interpretuojamos kūrinio ištraukos, vyksta diskusijos, siūlomi </a:t>
            </a:r>
            <a:r>
              <a:rPr lang="lt-LT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kūrybiniai sprendimai </a:t>
            </a: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teatrinėms kūrinių improvizacijoms.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158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Vystoma </a:t>
            </a:r>
            <a:r>
              <a:rPr lang="lt-LT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tinklaveika</a:t>
            </a: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 Gargždų „Kranto“, „Minijos“ progimnazijomis, Priekulės I. Simonaitytės, Veiviržėnų J. Šaulio gimnazijomis ir kt. mokyklomis.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4340" lvl="0" indent="-2159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7190" lvl="0" indent="-28575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Įvyko Klaipėdos krašto metams skirtas </a:t>
            </a:r>
            <a:r>
              <a:rPr lang="lt-LT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konkursas-šventė</a:t>
            </a:r>
            <a:r>
              <a:rPr lang="lt-LT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„Pasakorius 2023“.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g1f09bb9272e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376" y="1552349"/>
            <a:ext cx="3854063" cy="22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f09bb9272e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576" y="3861786"/>
            <a:ext cx="4341864" cy="2207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750</Words>
  <Application>Microsoft Office PowerPoint</Application>
  <PresentationFormat>Widescreen</PresentationFormat>
  <Paragraphs>64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Symbols</vt:lpstr>
      <vt:lpstr>Times New Roman</vt:lpstr>
      <vt:lpstr>Wingdings</vt:lpstr>
      <vt:lpstr>Retrospect</vt:lpstr>
      <vt:lpstr>PowerPoint Presentation</vt:lpstr>
      <vt:lpstr>PEDAGOGŲ KOMPETENCIJŲ GILINIMAS </vt:lpstr>
      <vt:lpstr>STEAM, ĮTRAUKUSIS UGDYMAS (matematikos platforma)</vt:lpstr>
      <vt:lpstr>STEAM, ĮTRAUKUSIS UGDYMAS (Robotika)</vt:lpstr>
      <vt:lpstr>STEAM, ĮTRAUKUSIS UGDYMAS (FotoLabas)</vt:lpstr>
      <vt:lpstr>STEAM, ĮTRAUKUSIS UGDYMAS (laboranto pagalba įgyvendinant gamtos mokslų ugdymo turinį)</vt:lpstr>
      <vt:lpstr>STEAM, ĮTRAUKUSIS UGDYMAS (gamtos mokslų ugdymo turinio įgyvendinimas)</vt:lpstr>
      <vt:lpstr> KULTŪRINIS, ĮTRAUKUSIS UGDYMAS  (Asmens ūgties dienoraščio įveiklinimas) </vt:lpstr>
      <vt:lpstr> KULTŪRINIS, ĮTRAUKUSIS UGDYMAS  (Kūrybinio mąstymo erdvės įveiklinimas) </vt:lpstr>
      <vt:lpstr>KULTŪRINIS, ĮTRAUKUSIS UGDYMAS (Integruoto scenarijaus parengimas bei įgyvendinimas pagal metodiką „Kelionė laiku“) </vt:lpstr>
      <vt:lpstr>„Būti yra daryti.“                         Imanuelis Kantas  Informaciją parengė: mokytojai D. Agintas, I. Agajan, N. Balčikonytė, R. Kundrotienė, G. Našlėnas, V. Valaitytė-Ivahnenko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Nijolė Balčikonytė</dc:creator>
  <cp:lastModifiedBy>Vartotojas</cp:lastModifiedBy>
  <cp:revision>10</cp:revision>
  <dcterms:created xsi:type="dcterms:W3CDTF">2024-02-05T07:13:40Z</dcterms:created>
  <dcterms:modified xsi:type="dcterms:W3CDTF">2024-03-14T07:37:23Z</dcterms:modified>
</cp:coreProperties>
</file>