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handoutMasterIdLst>
    <p:handoutMasterId r:id="rId25"/>
  </p:handoutMasterIdLst>
  <p:sldIdLst>
    <p:sldId id="277" r:id="rId2"/>
    <p:sldId id="281" r:id="rId3"/>
    <p:sldId id="292" r:id="rId4"/>
    <p:sldId id="258" r:id="rId5"/>
    <p:sldId id="287" r:id="rId6"/>
    <p:sldId id="297" r:id="rId7"/>
    <p:sldId id="268" r:id="rId8"/>
    <p:sldId id="289" r:id="rId9"/>
    <p:sldId id="293" r:id="rId10"/>
    <p:sldId id="294" r:id="rId11"/>
    <p:sldId id="300" r:id="rId12"/>
    <p:sldId id="307" r:id="rId13"/>
    <p:sldId id="296" r:id="rId14"/>
    <p:sldId id="295" r:id="rId15"/>
    <p:sldId id="301" r:id="rId16"/>
    <p:sldId id="298" r:id="rId17"/>
    <p:sldId id="302" r:id="rId18"/>
    <p:sldId id="303" r:id="rId19"/>
    <p:sldId id="304" r:id="rId20"/>
    <p:sldId id="305" r:id="rId21"/>
    <p:sldId id="306" r:id="rId22"/>
    <p:sldId id="308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1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DC7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5"/>
  </p:normalViewPr>
  <p:slideViewPr>
    <p:cSldViewPr snapToGrid="0" snapToObjects="1">
      <p:cViewPr varScale="1">
        <p:scale>
          <a:sx n="74" d="100"/>
          <a:sy n="74" d="100"/>
        </p:scale>
        <p:origin x="176" y="64"/>
      </p:cViewPr>
      <p:guideLst>
        <p:guide orient="horz" pos="232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5" d="100"/>
          <a:sy n="135" d="100"/>
        </p:scale>
        <p:origin x="44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gtuitsc-my.sharepoint.com/personal/edita_karosiene_vilniustech_lt/Documents/Documents/Ateities_inzinerija_bendras/AI_fakultetu_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gtuitsc-my.sharepoint.com/personal/edita_karosiene_vilniustech_lt/Documents/Documents/Ateities_inzinerija_bendras/AI_fakultetu_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vgtuitsc-my.sharepoint.com/personal/edita_karosiene_vilniustech_lt/Documents/Documents/Ateities_inzinerija_bendras/AI_fakultetu_sta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gtuitsc-my.sharepoint.com/personal/edita_karosiene_vilniustech_lt/Documents/Documents/Ateities_inzinerija_bendras/istojusieji_dalyviai_A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gtuitsc-my.sharepoint.com/personal/edita_karosiene_vilniustech_lt/Documents/Documents/Ateities_inzinerija_bendras/istojusieji_dalyviai_A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vgtuitsc-my.sharepoint.com/personal/edita_karosiene_vilniustech_lt/Documents/Documents/Ateities_inzinerija_bendras/istojusieji_dalyviai_A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vgtuitsc-my.sharepoint.com/personal/edita_karosiene_vilniustech_lt/Documents/Documents/Ateities_inzinerija_bendras/istojusieji_dalyviai_A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Projektai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Projektai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rgbClr val="0B4DC7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Sheet2!$A$2:$A$8</c:f>
              <c:strCache>
                <c:ptCount val="7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  <c:pt idx="6">
                  <c:v>2024-2025</c:v>
                </c:pt>
              </c:strCache>
            </c:strRef>
          </c:cat>
          <c:val>
            <c:numRef>
              <c:f>Sheet2!$B$2:$B$8</c:f>
              <c:numCache>
                <c:formatCode>General</c:formatCode>
                <c:ptCount val="7"/>
                <c:pt idx="0">
                  <c:v>25</c:v>
                </c:pt>
                <c:pt idx="1">
                  <c:v>68</c:v>
                </c:pt>
                <c:pt idx="2">
                  <c:v>70</c:v>
                </c:pt>
                <c:pt idx="3">
                  <c:v>94</c:v>
                </c:pt>
                <c:pt idx="4">
                  <c:v>217</c:v>
                </c:pt>
                <c:pt idx="5">
                  <c:v>298</c:v>
                </c:pt>
                <c:pt idx="6">
                  <c:v>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9B-43D1-8FA2-FF3BC66177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844307455"/>
        <c:axId val="844307871"/>
      </c:barChart>
      <c:catAx>
        <c:axId val="8443074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44307871"/>
        <c:crosses val="autoZero"/>
        <c:auto val="1"/>
        <c:lblAlgn val="ctr"/>
        <c:lblOffset val="100"/>
        <c:noMultiLvlLbl val="0"/>
      </c:catAx>
      <c:valAx>
        <c:axId val="844307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44307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Mokyklos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Mokyklos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rgbClr val="0B4DC7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Sheet2!$A$2:$A$8</c:f>
              <c:strCache>
                <c:ptCount val="7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  <c:pt idx="6">
                  <c:v>2024-2025</c:v>
                </c:pt>
              </c:strCache>
            </c:strRef>
          </c:cat>
          <c:val>
            <c:numRef>
              <c:f>Sheet2!$C$2:$C$8</c:f>
              <c:numCache>
                <c:formatCode>General</c:formatCode>
                <c:ptCount val="7"/>
                <c:pt idx="0">
                  <c:v>15</c:v>
                </c:pt>
                <c:pt idx="1">
                  <c:v>22</c:v>
                </c:pt>
                <c:pt idx="2">
                  <c:v>27</c:v>
                </c:pt>
                <c:pt idx="3">
                  <c:v>38</c:v>
                </c:pt>
                <c:pt idx="4">
                  <c:v>44</c:v>
                </c:pt>
                <c:pt idx="5">
                  <c:v>65</c:v>
                </c:pt>
                <c:pt idx="6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0B-45FB-92BB-6537342E7A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534647935"/>
        <c:axId val="534645855"/>
      </c:barChart>
      <c:catAx>
        <c:axId val="534647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34645855"/>
        <c:crosses val="autoZero"/>
        <c:auto val="1"/>
        <c:lblAlgn val="ctr"/>
        <c:lblOffset val="100"/>
        <c:noMultiLvlLbl val="0"/>
      </c:catAx>
      <c:valAx>
        <c:axId val="534645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34647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Dalyviai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Sheet2!$D$1</c:f>
              <c:strCache>
                <c:ptCount val="1"/>
                <c:pt idx="0">
                  <c:v>Dalyviai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rgbClr val="0B4DC7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Sheet2!$A$2:$A$8</c:f>
              <c:strCache>
                <c:ptCount val="7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  <c:pt idx="6">
                  <c:v>2024-2025</c:v>
                </c:pt>
              </c:strCache>
            </c:strRef>
          </c:cat>
          <c:val>
            <c:numRef>
              <c:f>Sheet2!$D$2:$D$8</c:f>
              <c:numCache>
                <c:formatCode>General</c:formatCode>
                <c:ptCount val="7"/>
                <c:pt idx="0">
                  <c:v>80</c:v>
                </c:pt>
                <c:pt idx="1">
                  <c:v>242</c:v>
                </c:pt>
                <c:pt idx="2">
                  <c:v>220</c:v>
                </c:pt>
                <c:pt idx="3">
                  <c:v>307</c:v>
                </c:pt>
                <c:pt idx="4">
                  <c:v>590</c:v>
                </c:pt>
                <c:pt idx="5">
                  <c:v>780</c:v>
                </c:pt>
                <c:pt idx="6">
                  <c:v>1526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9E-4C7D-ACA3-1DDEAB63F2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534924735"/>
        <c:axId val="534928063"/>
      </c:barChart>
      <c:catAx>
        <c:axId val="5349247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34928063"/>
        <c:crosses val="autoZero"/>
        <c:auto val="1"/>
        <c:lblAlgn val="ctr"/>
        <c:lblOffset val="100"/>
        <c:noMultiLvlLbl val="0"/>
      </c:catAx>
      <c:valAx>
        <c:axId val="5349280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3492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05329855979224E-2"/>
          <c:y val="7.1926672011948398E-2"/>
          <c:w val="0.41894907041794938"/>
          <c:h val="0.88697237255265249"/>
        </c:manualLayout>
      </c:layout>
      <c:pieChart>
        <c:varyColors val="1"/>
        <c:ser>
          <c:idx val="0"/>
          <c:order val="0"/>
          <c:tx>
            <c:strRef>
              <c:f>'TOP tematikos'!$B$1</c:f>
              <c:strCache>
                <c:ptCount val="1"/>
                <c:pt idx="0">
                  <c:v>Projektų kiekis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A3-4F70-9E39-BD8F0DD70C5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A3-4F70-9E39-BD8F0DD70C5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A3-4F70-9E39-BD8F0DD70C5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A3-4F70-9E39-BD8F0DD70C59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A3-4F70-9E39-BD8F0DD70C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'TOP tematikos'!$A$2:$A$6</c:f>
              <c:strCache>
                <c:ptCount val="5"/>
                <c:pt idx="0">
                  <c:v>Aplinkos apsauga (AIF)</c:v>
                </c:pt>
                <c:pt idx="1">
                  <c:v>Dizaino technologijos ir inovacijos (AF)</c:v>
                </c:pt>
                <c:pt idx="2">
                  <c:v>Verslo plano rengimas (VVF)</c:v>
                </c:pt>
                <c:pt idx="3">
                  <c:v>Darni gyvenamoji aplinka (AIF)</c:v>
                </c:pt>
                <c:pt idx="4">
                  <c:v>Darnus pastatas (AIF)</c:v>
                </c:pt>
              </c:strCache>
            </c:strRef>
          </c:cat>
          <c:val>
            <c:numRef>
              <c:f>'TOP tematikos'!$B$2:$B$6</c:f>
              <c:numCache>
                <c:formatCode>General</c:formatCode>
                <c:ptCount val="5"/>
                <c:pt idx="0">
                  <c:v>19</c:v>
                </c:pt>
                <c:pt idx="1">
                  <c:v>12</c:v>
                </c:pt>
                <c:pt idx="2">
                  <c:v>8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5A3-4F70-9E39-BD8F0DD70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425922058377588"/>
          <c:y val="7.0633771878370305E-2"/>
          <c:w val="0.54191292564165228"/>
          <c:h val="0.92587143329873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564977306691294E-2"/>
          <c:y val="7.1926672011948398E-2"/>
          <c:w val="0.41894907041794938"/>
          <c:h val="0.88697237255265249"/>
        </c:manualLayout>
      </c:layout>
      <c:pieChart>
        <c:varyColors val="1"/>
        <c:ser>
          <c:idx val="0"/>
          <c:order val="0"/>
          <c:tx>
            <c:strRef>
              <c:f>'TOP tematikos'!$D$1</c:f>
              <c:strCache>
                <c:ptCount val="1"/>
                <c:pt idx="0">
                  <c:v>Projektų kiekis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3E-48EB-9178-450DE8F04C2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3E-48EB-9178-450DE8F04C2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3E-48EB-9178-450DE8F04C2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3E-48EB-9178-450DE8F04C2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3E-48EB-9178-450DE8F04C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'TOP tematikos'!$C$2:$C$6</c:f>
              <c:strCache>
                <c:ptCount val="5"/>
                <c:pt idx="0">
                  <c:v>Aplinkos apsauga (AIF)</c:v>
                </c:pt>
                <c:pt idx="1">
                  <c:v>Darnus pastatas (AIF)</c:v>
                </c:pt>
                <c:pt idx="2">
                  <c:v>Biomedicinos inžinerija (MF)</c:v>
                </c:pt>
                <c:pt idx="3">
                  <c:v>Darni gyvenamoji aplinka (AIF)</c:v>
                </c:pt>
                <c:pt idx="4">
                  <c:v>Gaminio modeliavimas (FMF)</c:v>
                </c:pt>
              </c:strCache>
            </c:strRef>
          </c:cat>
          <c:val>
            <c:numRef>
              <c:f>'TOP tematikos'!$D$2:$D$6</c:f>
              <c:numCache>
                <c:formatCode>General</c:formatCode>
                <c:ptCount val="5"/>
                <c:pt idx="0">
                  <c:v>19</c:v>
                </c:pt>
                <c:pt idx="1">
                  <c:v>11</c:v>
                </c:pt>
                <c:pt idx="2">
                  <c:v>10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3E-48EB-9178-450DE8F04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865300934502295"/>
          <c:y val="3.332413685970901E-2"/>
          <c:w val="0.51574143481174384"/>
          <c:h val="0.93848934571000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711611067280083E-2"/>
          <c:y val="5.6513790861756424E-2"/>
          <c:w val="0.41894926149536038"/>
          <c:h val="0.8869724182764871"/>
        </c:manualLayout>
      </c:layout>
      <c:pieChart>
        <c:varyColors val="1"/>
        <c:ser>
          <c:idx val="0"/>
          <c:order val="0"/>
          <c:tx>
            <c:strRef>
              <c:f>'TOP tematikos'!$F$1</c:f>
              <c:strCache>
                <c:ptCount val="1"/>
                <c:pt idx="0">
                  <c:v>Projektų kiekis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D-4055-981E-A8B68903753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D-4055-981E-A8B68903753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DD-4055-981E-A8B68903753E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DD-4055-981E-A8B68903753E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DD-4055-981E-A8B6890375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'TOP tematikos'!$E$2:$E$6</c:f>
              <c:strCache>
                <c:ptCount val="5"/>
                <c:pt idx="0">
                  <c:v>Aplinkos apsauga (AIF)</c:v>
                </c:pt>
                <c:pt idx="1">
                  <c:v>Dizaino technologijos ir inovacijos (AF)</c:v>
                </c:pt>
                <c:pt idx="2">
                  <c:v>Filmo kūrimas mobiliuoju įrenginiu (KIF)</c:v>
                </c:pt>
                <c:pt idx="3">
                  <c:v>Darnus pastatas (AIF)</c:v>
                </c:pt>
                <c:pt idx="4">
                  <c:v>Žalioji energetika (MF)</c:v>
                </c:pt>
              </c:strCache>
            </c:strRef>
          </c:cat>
          <c:val>
            <c:numRef>
              <c:f>'TOP tematikos'!$F$2:$F$6</c:f>
              <c:numCache>
                <c:formatCode>General</c:formatCode>
                <c:ptCount val="5"/>
                <c:pt idx="0">
                  <c:v>33</c:v>
                </c:pt>
                <c:pt idx="1">
                  <c:v>31</c:v>
                </c:pt>
                <c:pt idx="2">
                  <c:v>27</c:v>
                </c:pt>
                <c:pt idx="3">
                  <c:v>20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DD-4055-981E-A8B689037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2769544782908353"/>
          <c:y val="0.10224596683322913"/>
          <c:w val="0.56104015663761841"/>
          <c:h val="0.7955077274475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599455887964444E-2"/>
          <c:y val="3.5869468920044514E-2"/>
          <c:w val="0.44087787841400405"/>
          <c:h val="0.9333982749741806"/>
        </c:manualLayout>
      </c:layout>
      <c:pieChart>
        <c:varyColors val="1"/>
        <c:ser>
          <c:idx val="0"/>
          <c:order val="0"/>
          <c:tx>
            <c:strRef>
              <c:f>'TOP tematikos'!$H$1</c:f>
              <c:strCache>
                <c:ptCount val="1"/>
                <c:pt idx="0">
                  <c:v>Projektų kiekis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8B-496B-A899-D12951BBC86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8B-496B-A899-D12951BBC86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8B-496B-A899-D12951BBC86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8B-496B-A899-D12951BBC86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8B-496B-A899-D12951BBC8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'TOP tematikos'!$G$2:$G$6</c:f>
              <c:strCache>
                <c:ptCount val="5"/>
                <c:pt idx="0">
                  <c:v>Aplinkos apsauga (AIF)</c:v>
                </c:pt>
                <c:pt idx="1">
                  <c:v>Dizaino technologijos ir inovacijos (AF)</c:v>
                </c:pt>
                <c:pt idx="2">
                  <c:v>Verslo plano rengimas (VVF)</c:v>
                </c:pt>
                <c:pt idx="3">
                  <c:v>Gaminio modeliavimas (FMF)</c:v>
                </c:pt>
                <c:pt idx="4">
                  <c:v>Roboto prototipo kūrimas (MF)</c:v>
                </c:pt>
              </c:strCache>
            </c:strRef>
          </c:cat>
          <c:val>
            <c:numRef>
              <c:f>'TOP tematikos'!$H$2:$H$6</c:f>
              <c:numCache>
                <c:formatCode>General</c:formatCode>
                <c:ptCount val="5"/>
                <c:pt idx="0">
                  <c:v>46</c:v>
                </c:pt>
                <c:pt idx="1">
                  <c:v>39</c:v>
                </c:pt>
                <c:pt idx="2">
                  <c:v>32</c:v>
                </c:pt>
                <c:pt idx="3">
                  <c:v>30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8B-496B-A899-D12951BBC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275268411216166"/>
          <c:y val="0.10980304156090685"/>
          <c:w val="0.50735370970105753"/>
          <c:h val="0.780393584430825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6A4CF-6F40-F247-A40D-A506003812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42FE1-1197-204F-8F29-30924E62D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16102-A814-B34B-A78D-C3C8F1BEDD06}" type="datetimeFigureOut">
              <a:rPr lang="en-LT" smtClean="0"/>
              <a:t>05/26/2025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926D2-6108-F742-8CE9-3BDE43E5D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404D-63A8-8A4A-AADA-E0995DC43E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18C4D-A878-9141-BB15-8DD00E6EE4F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20931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7B9B736-8059-9E4F-8226-97318FD73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554" y="3738679"/>
            <a:ext cx="5790981" cy="280583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C0F03C4-3A8C-4FCE-B447-DE322F7361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41" y="3840479"/>
            <a:ext cx="5560609" cy="2602231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lt-LT" noProof="0" dirty="0" err="1"/>
              <a:t>Title</a:t>
            </a:r>
            <a:r>
              <a:rPr lang="lt-LT" noProof="0" dirty="0"/>
              <a:t> </a:t>
            </a:r>
            <a:r>
              <a:rPr lang="lt-LT" noProof="0" dirty="0" err="1"/>
              <a:t>of</a:t>
            </a:r>
            <a:r>
              <a:rPr lang="lt-LT" noProof="0" dirty="0"/>
              <a:t> </a:t>
            </a:r>
            <a:r>
              <a:rPr lang="lt-LT" noProof="0" dirty="0" err="1"/>
              <a:t>the</a:t>
            </a:r>
            <a:r>
              <a:rPr lang="lt-LT" noProof="0" dirty="0"/>
              <a:t> </a:t>
            </a:r>
            <a:r>
              <a:rPr lang="lt-LT" noProof="0" dirty="0" err="1"/>
              <a:t>presentation</a:t>
            </a:r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287D86-E9E5-4E8F-92D7-9490F21B1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688" y="3573780"/>
            <a:ext cx="1925637" cy="2666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lt-LT" noProof="0" dirty="0"/>
              <a:t>Name </a:t>
            </a:r>
            <a:r>
              <a:rPr lang="lt-LT" noProof="0" dirty="0" err="1"/>
              <a:t>Surname</a:t>
            </a:r>
            <a:endParaRPr lang="en-US" noProof="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2E5E2C2-ED9C-4B14-BD16-5C88B86E54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53892" y="6176327"/>
            <a:ext cx="1750579" cy="26638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lt-LT" dirty="0" err="1"/>
              <a:t>Date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5BDB0A-480F-9242-89CC-D1382FBB4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9454" y="283674"/>
            <a:ext cx="2277406" cy="96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7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0571FF4-A7BC-3045-89E2-92C95ED43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486" y="1248487"/>
            <a:ext cx="4596275" cy="7879329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229D56-4D34-4E92-B08C-499915E615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51808" y="0"/>
            <a:ext cx="8340191" cy="617696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upload a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553403A-EB7C-4A11-849E-99EBB2C93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620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sz="800" noProof="0" dirty="0" err="1"/>
              <a:t>Presentation</a:t>
            </a:r>
            <a:r>
              <a:rPr lang="lt-LT" sz="800" noProof="0" dirty="0"/>
              <a:t> </a:t>
            </a:r>
            <a:r>
              <a:rPr lang="lt-LT" sz="800" noProof="0" dirty="0" err="1"/>
              <a:t>title</a:t>
            </a:r>
            <a:endParaRPr lang="en-US" noProof="0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B9417CA9-0B2A-45BB-B815-09173918F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4203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/>
            </a:lvl1pPr>
          </a:lstStyle>
          <a:p>
            <a:pPr lvl="0"/>
            <a:r>
              <a:rPr lang="lt-LT" sz="800" dirty="0" err="1"/>
              <a:t>Date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E7A898C-35A3-E148-AE53-BBE27F45C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4033" y="1183751"/>
            <a:ext cx="4596275" cy="787932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AF4A23-2938-EF4F-BDDB-2FECC0CC2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5" y="2006599"/>
            <a:ext cx="2470967" cy="360291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None/>
              <a:defRPr sz="2400"/>
            </a:lvl1pPr>
          </a:lstStyle>
          <a:p>
            <a:pPr>
              <a:lnSpc>
                <a:spcPct val="100000"/>
              </a:lnSpc>
            </a:pPr>
            <a:r>
              <a:rPr lang="en-US" sz="2800" b="1" dirty="0"/>
              <a:t>Content</a:t>
            </a:r>
            <a:endParaRPr lang="en-LT" sz="2800" b="1" dirty="0"/>
          </a:p>
        </p:txBody>
      </p:sp>
    </p:spTree>
    <p:extLst>
      <p:ext uri="{BB962C8B-B14F-4D97-AF65-F5344CB8AC3E}">
        <p14:creationId xmlns:p14="http://schemas.microsoft.com/office/powerpoint/2010/main" val="285547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7B9B736-8059-9E4F-8226-97318FD73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554" y="3738679"/>
            <a:ext cx="5790981" cy="280583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C0F03C4-3A8C-4FCE-B447-DE322F7361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41" y="3840479"/>
            <a:ext cx="5560609" cy="2602231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lt-LT" noProof="0" dirty="0" err="1"/>
              <a:t>Thank</a:t>
            </a:r>
            <a:r>
              <a:rPr lang="lt-LT" noProof="0" dirty="0"/>
              <a:t> </a:t>
            </a:r>
            <a:r>
              <a:rPr lang="lt-LT" noProof="0" dirty="0" err="1"/>
              <a:t>you</a:t>
            </a:r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287D86-E9E5-4E8F-92D7-9490F21B1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688" y="3573780"/>
            <a:ext cx="1925637" cy="2666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lt-LT" noProof="0" dirty="0"/>
              <a:t>Name </a:t>
            </a:r>
            <a:r>
              <a:rPr lang="lt-LT" noProof="0" dirty="0" err="1"/>
              <a:t>Surname</a:t>
            </a:r>
            <a:endParaRPr lang="en-US" noProof="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2E5E2C2-ED9C-4B14-BD16-5C88B86E54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53892" y="6176327"/>
            <a:ext cx="1750579" cy="26638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lt-LT" dirty="0" err="1"/>
              <a:t>Date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5BDB0A-480F-9242-89CC-D1382FBB4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9454" y="283674"/>
            <a:ext cx="2277406" cy="968657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E8D57F57-BA19-2C4C-B009-E3283BF89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694" y="4235932"/>
            <a:ext cx="3520691" cy="112434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lt-LT" noProof="0" dirty="0" err="1"/>
              <a:t>name@domain.com</a:t>
            </a:r>
            <a:br>
              <a:rPr lang="lt-LT" noProof="0" dirty="0"/>
            </a:br>
            <a:r>
              <a:rPr lang="lt-LT" noProof="0" dirty="0"/>
              <a:t>+000 000 00 000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680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is_fakultetu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7B9B736-8059-9E4F-8226-97318FD73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554" y="3738679"/>
            <a:ext cx="5790981" cy="280583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C0F03C4-3A8C-4FCE-B447-DE322F7361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741" y="3840479"/>
            <a:ext cx="5560609" cy="2602231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lt-LT" noProof="0" dirty="0" err="1"/>
              <a:t>Title</a:t>
            </a:r>
            <a:r>
              <a:rPr lang="lt-LT" noProof="0" dirty="0"/>
              <a:t> </a:t>
            </a:r>
            <a:r>
              <a:rPr lang="lt-LT" noProof="0" dirty="0" err="1"/>
              <a:t>of</a:t>
            </a:r>
            <a:r>
              <a:rPr lang="lt-LT" noProof="0" dirty="0"/>
              <a:t> </a:t>
            </a:r>
            <a:r>
              <a:rPr lang="lt-LT" noProof="0" dirty="0" err="1"/>
              <a:t>the</a:t>
            </a:r>
            <a:r>
              <a:rPr lang="lt-LT" noProof="0" dirty="0"/>
              <a:t> </a:t>
            </a:r>
            <a:r>
              <a:rPr lang="lt-LT" noProof="0" dirty="0" err="1"/>
              <a:t>presentation</a:t>
            </a:r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287D86-E9E5-4E8F-92D7-9490F21B1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688" y="3573780"/>
            <a:ext cx="1925637" cy="2666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lt-LT" noProof="0" dirty="0"/>
              <a:t>Name </a:t>
            </a:r>
            <a:r>
              <a:rPr lang="lt-LT" noProof="0" dirty="0" err="1"/>
              <a:t>Surname</a:t>
            </a:r>
            <a:endParaRPr lang="en-US" noProof="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2E5E2C2-ED9C-4B14-BD16-5C88B86E54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53892" y="6176327"/>
            <a:ext cx="1750579" cy="26638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lt-LT" dirty="0" err="1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5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F1CD5A-CEDC-492D-AA05-893AEFDC298D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571622" y="2344318"/>
            <a:ext cx="11048758" cy="383264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GB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E12C56-23FB-44A3-BEC6-73300A5A8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620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/>
            </a:lvl1pPr>
          </a:lstStyle>
          <a:p>
            <a:pPr lvl="0"/>
            <a:r>
              <a:rPr lang="lt-LT" sz="800" noProof="0" dirty="0" err="1"/>
              <a:t>Presentation</a:t>
            </a:r>
            <a:r>
              <a:rPr lang="lt-LT" sz="800" noProof="0" dirty="0"/>
              <a:t> </a:t>
            </a:r>
            <a:r>
              <a:rPr lang="lt-LT" sz="800" noProof="0" dirty="0" err="1"/>
              <a:t>title</a:t>
            </a:r>
            <a:endParaRPr lang="en-US" noProof="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E5FAA83-A8DF-44A4-BFC5-70A3F33FBE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4203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/>
            </a:lvl1pPr>
          </a:lstStyle>
          <a:p>
            <a:pPr lvl="0"/>
            <a:r>
              <a:rPr lang="en-US" sz="800" noProof="0" dirty="0"/>
              <a:t>Date</a:t>
            </a:r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6E8D53C-9568-4824-BE88-31F469051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9280" y="365126"/>
            <a:ext cx="1041098" cy="2964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3D24A7-BC2A-264B-86EC-2FB74CE95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620" y="245857"/>
            <a:ext cx="1078218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Heading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649738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as_mė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E12C56-23FB-44A3-BEC6-73300A5A8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620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lt-LT" sz="800" noProof="0" dirty="0" err="1"/>
              <a:t>Presentation</a:t>
            </a:r>
            <a:r>
              <a:rPr lang="lt-LT" sz="800" noProof="0" dirty="0"/>
              <a:t> </a:t>
            </a:r>
            <a:r>
              <a:rPr lang="lt-LT" sz="800" noProof="0" dirty="0" err="1"/>
              <a:t>title</a:t>
            </a:r>
            <a:endParaRPr lang="en-US" noProof="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E5FAA83-A8DF-44A4-BFC5-70A3F33FBE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4203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800" noProof="0" dirty="0"/>
              <a:t>Date</a:t>
            </a:r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6E8D53C-9568-4824-BE88-31F469051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9280" y="365126"/>
            <a:ext cx="1041098" cy="296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624B00-87F4-0147-B0E1-12D107222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620" y="265735"/>
            <a:ext cx="1078218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C3DD15-7D91-1945-B0CE-259AB36DDB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3340100"/>
            <a:ext cx="5524500" cy="2484438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Content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43900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ta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7283BC3-418F-4B42-92AC-FA81462BE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872" y="315023"/>
            <a:ext cx="8991331" cy="134415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1389F8-9C8C-43D8-A1BE-8E81D7D001F3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1456566" y="1859426"/>
            <a:ext cx="6457445" cy="3256162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>
              <a:defRPr sz="2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z="4000" dirty="0"/>
              <a:t>„Lorem ipsum dolor sit </a:t>
            </a:r>
            <a:r>
              <a:rPr lang="en-US" sz="4000" dirty="0" err="1"/>
              <a:t>amet</a:t>
            </a:r>
            <a:r>
              <a:rPr lang="en-US" sz="4000" dirty="0"/>
              <a:t>, </a:t>
            </a:r>
            <a:r>
              <a:rPr lang="en-US" sz="4000" dirty="0" err="1"/>
              <a:t>consectetur</a:t>
            </a:r>
            <a:r>
              <a:rPr lang="en-US" sz="4000" dirty="0"/>
              <a:t> </a:t>
            </a:r>
            <a:r>
              <a:rPr lang="en-US" sz="4000" dirty="0" err="1"/>
              <a:t>adipiscing</a:t>
            </a:r>
            <a:r>
              <a:rPr lang="en-US" sz="4000" dirty="0"/>
              <a:t> </a:t>
            </a:r>
            <a:r>
              <a:rPr lang="en-US" sz="4000" dirty="0" err="1"/>
              <a:t>elit</a:t>
            </a:r>
            <a:r>
              <a:rPr lang="en-US" sz="4000" dirty="0"/>
              <a:t>. </a:t>
            </a:r>
            <a:r>
              <a:rPr lang="en-US" sz="4000" dirty="0" err="1"/>
              <a:t>Etiam</a:t>
            </a:r>
            <a:r>
              <a:rPr lang="en-US" sz="4000" dirty="0"/>
              <a:t> </a:t>
            </a:r>
            <a:r>
              <a:rPr lang="en-US" sz="4000" dirty="0" err="1"/>
              <a:t>eget</a:t>
            </a:r>
            <a:r>
              <a:rPr lang="en-US" sz="4000" dirty="0"/>
              <a:t> </a:t>
            </a:r>
            <a:r>
              <a:rPr lang="en-US" sz="4000" dirty="0" err="1"/>
              <a:t>dapibus</a:t>
            </a:r>
            <a:r>
              <a:rPr lang="en-US" sz="4000" dirty="0"/>
              <a:t> </a:t>
            </a:r>
            <a:r>
              <a:rPr lang="en-US" sz="4000" dirty="0" err="1"/>
              <a:t>tellus</a:t>
            </a:r>
            <a:r>
              <a:rPr lang="en-US" sz="4000" dirty="0"/>
              <a:t>.“</a:t>
            </a:r>
            <a:br>
              <a:rPr lang="en-US" dirty="0"/>
            </a:br>
            <a:endParaRPr lang="en-LT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E12C56-23FB-44A3-BEC6-73300A5A8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620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/>
            </a:lvl1pPr>
          </a:lstStyle>
          <a:p>
            <a:pPr lvl="0"/>
            <a:r>
              <a:rPr lang="lt-LT" sz="800" noProof="0" dirty="0" err="1"/>
              <a:t>Presentation</a:t>
            </a:r>
            <a:r>
              <a:rPr lang="lt-LT" sz="800" noProof="0" dirty="0"/>
              <a:t> </a:t>
            </a:r>
            <a:r>
              <a:rPr lang="lt-LT" sz="800" noProof="0" dirty="0" err="1"/>
              <a:t>title</a:t>
            </a:r>
            <a:endParaRPr lang="en-US" noProof="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E5FAA83-A8DF-44A4-BFC5-70A3F33FBE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4203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/>
            </a:lvl1pPr>
          </a:lstStyle>
          <a:p>
            <a:pPr lvl="0"/>
            <a:r>
              <a:rPr lang="en-US" sz="800" noProof="0" dirty="0"/>
              <a:t>Date</a:t>
            </a:r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6E8D53C-9568-4824-BE88-31F469051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9280" y="365126"/>
            <a:ext cx="1041098" cy="2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itat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7283BC3-418F-4B42-92AC-FA81462BE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872" y="315023"/>
            <a:ext cx="8991331" cy="1344158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E12C56-23FB-44A3-BEC6-73300A5A8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620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/>
            </a:lvl1pPr>
          </a:lstStyle>
          <a:p>
            <a:pPr lvl="0"/>
            <a:r>
              <a:rPr lang="lt-LT" sz="800" noProof="0" dirty="0" err="1"/>
              <a:t>Presentation</a:t>
            </a:r>
            <a:r>
              <a:rPr lang="lt-LT" sz="800" noProof="0" dirty="0"/>
              <a:t> </a:t>
            </a:r>
            <a:r>
              <a:rPr lang="lt-LT" sz="800" noProof="0" dirty="0" err="1"/>
              <a:t>title</a:t>
            </a:r>
            <a:endParaRPr lang="en-US" noProof="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E5FAA83-A8DF-44A4-BFC5-70A3F33FBE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4203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/>
            </a:lvl1pPr>
          </a:lstStyle>
          <a:p>
            <a:pPr lvl="0"/>
            <a:r>
              <a:rPr lang="en-US" sz="800" noProof="0" dirty="0"/>
              <a:t>Date</a:t>
            </a:r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6E8D53C-9568-4824-BE88-31F469051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9280" y="365126"/>
            <a:ext cx="1041098" cy="2964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25E6BE-7DAD-4C48-AC2C-3BF9FE8D4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5051" y="1977585"/>
            <a:ext cx="5696793" cy="3556112"/>
          </a:xfrm>
          <a:prstGeom prst="rect">
            <a:avLst/>
          </a:prstGeo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latin typeface="+mn-lt"/>
              </a:defRPr>
            </a:lvl1pPr>
          </a:lstStyle>
          <a:p>
            <a:pPr lvl="0"/>
            <a:r>
              <a:rPr lang="en-US" sz="2800" dirty="0"/>
              <a:t>„Lorem ipsum dolor sit </a:t>
            </a:r>
            <a:r>
              <a:rPr lang="en-US" sz="2800" dirty="0" err="1"/>
              <a:t>amet</a:t>
            </a:r>
            <a:r>
              <a:rPr lang="en-US" sz="2800" dirty="0"/>
              <a:t>,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  <a:r>
              <a:rPr lang="en-US" sz="2800" dirty="0" err="1"/>
              <a:t>Etiam</a:t>
            </a:r>
            <a:r>
              <a:rPr lang="en-US" sz="2800" dirty="0"/>
              <a:t> </a:t>
            </a:r>
            <a:r>
              <a:rPr lang="en-US" sz="2800" dirty="0" err="1"/>
              <a:t>eget</a:t>
            </a:r>
            <a:r>
              <a:rPr lang="en-US" sz="2800" dirty="0"/>
              <a:t> </a:t>
            </a:r>
            <a:r>
              <a:rPr lang="en-US" sz="2800" dirty="0" err="1"/>
              <a:t>dapibus</a:t>
            </a:r>
            <a:r>
              <a:rPr lang="en-US" sz="2800" dirty="0"/>
              <a:t> </a:t>
            </a:r>
            <a:r>
              <a:rPr lang="en-US" sz="2800" dirty="0" err="1"/>
              <a:t>tellus</a:t>
            </a:r>
            <a:r>
              <a:rPr lang="en-US" sz="2800" dirty="0"/>
              <a:t>, sed </a:t>
            </a:r>
            <a:r>
              <a:rPr lang="en-US" sz="2800" dirty="0" err="1"/>
              <a:t>finibus</a:t>
            </a:r>
            <a:r>
              <a:rPr lang="en-US" sz="2800" dirty="0"/>
              <a:t> </a:t>
            </a:r>
            <a:r>
              <a:rPr lang="en-US" sz="2800" dirty="0" err="1"/>
              <a:t>quam</a:t>
            </a:r>
            <a:r>
              <a:rPr lang="en-US" sz="2800" dirty="0"/>
              <a:t>. </a:t>
            </a:r>
            <a:r>
              <a:rPr lang="en-US" sz="2800" dirty="0" err="1"/>
              <a:t>Pellentesque</a:t>
            </a:r>
            <a:r>
              <a:rPr lang="en-US" sz="2800" dirty="0"/>
              <a:t> </a:t>
            </a:r>
            <a:r>
              <a:rPr lang="en-US" sz="2800" dirty="0" err="1"/>
              <a:t>molestie</a:t>
            </a:r>
            <a:r>
              <a:rPr lang="en-US" sz="2800" dirty="0"/>
              <a:t> </a:t>
            </a:r>
            <a:r>
              <a:rPr lang="en-US" sz="2800" dirty="0" err="1"/>
              <a:t>sagittis</a:t>
            </a:r>
            <a:r>
              <a:rPr lang="en-US" sz="2800" dirty="0"/>
              <a:t> </a:t>
            </a:r>
            <a:r>
              <a:rPr lang="en-US" sz="2800" dirty="0" err="1"/>
              <a:t>elementum</a:t>
            </a:r>
            <a:r>
              <a:rPr lang="en-US" sz="2800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02453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kyriu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AAA3A4-CB12-F642-B77E-F32DB9F3F6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5018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6E8D53C-9568-4824-BE88-31F469051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408" y="492062"/>
            <a:ext cx="1041098" cy="2964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964CC1-BD46-B14A-8F54-DAD842856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487" y="4084983"/>
            <a:ext cx="6983896" cy="190831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Chapter title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24135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as_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1DE040-DE2B-41C7-AF8E-B17187AA040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571622" y="2344318"/>
            <a:ext cx="4483280" cy="38326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GB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229D56-4D34-4E92-B08C-499915E615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17696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upload a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553403A-EB7C-4A11-849E-99EBB2C93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620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/>
            </a:lvl1pPr>
          </a:lstStyle>
          <a:p>
            <a:pPr lvl="0"/>
            <a:r>
              <a:rPr lang="lt-LT" sz="800" noProof="0" dirty="0" err="1"/>
              <a:t>Presentation</a:t>
            </a:r>
            <a:r>
              <a:rPr lang="lt-LT" sz="800" noProof="0" dirty="0"/>
              <a:t> </a:t>
            </a:r>
            <a:r>
              <a:rPr lang="lt-LT" sz="800" noProof="0" dirty="0" err="1"/>
              <a:t>title</a:t>
            </a:r>
            <a:endParaRPr lang="en-US" noProof="0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B9417CA9-0B2A-45BB-B815-09173918F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4203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/>
            </a:lvl1pPr>
          </a:lstStyle>
          <a:p>
            <a:pPr lvl="0"/>
            <a:r>
              <a:rPr lang="lt-LT" sz="800" dirty="0" err="1"/>
              <a:t>Date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D63450-095E-194E-AFEF-FD661763E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620" y="196162"/>
            <a:ext cx="448328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Heading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1656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otrau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229D56-4D34-4E92-B08C-499915E615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17696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upload a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553403A-EB7C-4A11-849E-99EBB2C93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620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/>
            </a:lvl1pPr>
          </a:lstStyle>
          <a:p>
            <a:pPr lvl="0"/>
            <a:r>
              <a:rPr lang="lt-LT" sz="800" noProof="0" dirty="0" err="1"/>
              <a:t>Presentation</a:t>
            </a:r>
            <a:r>
              <a:rPr lang="lt-LT" sz="800" noProof="0" dirty="0"/>
              <a:t> </a:t>
            </a:r>
            <a:r>
              <a:rPr lang="lt-LT" sz="800" noProof="0" dirty="0" err="1"/>
              <a:t>title</a:t>
            </a:r>
            <a:endParaRPr lang="en-US" noProof="0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B9417CA9-0B2A-45BB-B815-09173918F6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4203" y="6176960"/>
            <a:ext cx="2396177" cy="68103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/>
            </a:lvl1pPr>
          </a:lstStyle>
          <a:p>
            <a:pPr lvl="0"/>
            <a:r>
              <a:rPr lang="lt-LT" sz="800" dirty="0" err="1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24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6" r:id="rId2"/>
    <p:sldLayoutId id="2147483668" r:id="rId3"/>
    <p:sldLayoutId id="2147483673" r:id="rId4"/>
    <p:sldLayoutId id="2147483670" r:id="rId5"/>
    <p:sldLayoutId id="2147483669" r:id="rId6"/>
    <p:sldLayoutId id="2147483675" r:id="rId7"/>
    <p:sldLayoutId id="2147483655" r:id="rId8"/>
    <p:sldLayoutId id="2147483677" r:id="rId9"/>
    <p:sldLayoutId id="2147483674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urklt.lt/projektai/mokyklu-ir-aukstuju-mokyklu-bendradarbiavimas-steam-ugdym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urklt.lt/projektai/mokyklu-ir-aukstuju-mokyklu-bendradarbiavimas-steam-ugdym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3C19E3-8FDC-AE42-92DA-B5115EAD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41" y="3840480"/>
            <a:ext cx="5560609" cy="1610062"/>
          </a:xfrm>
        </p:spPr>
        <p:txBody>
          <a:bodyPr/>
          <a:lstStyle/>
          <a:p>
            <a:r>
              <a:rPr lang="lt-LT" sz="3200" dirty="0"/>
              <a:t>„Ateities Inžinerija</a:t>
            </a:r>
            <a:r>
              <a:rPr lang="en-US" sz="3200" dirty="0"/>
              <a:t>”</a:t>
            </a:r>
            <a:r>
              <a:rPr lang="lt-LT" sz="3200" dirty="0"/>
              <a:t> – kūrybiškas mokymasis technologijų pasaulyje</a:t>
            </a:r>
            <a:endParaRPr lang="en-LT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CE8626-5510-164D-A091-37A20141D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741" y="5644627"/>
            <a:ext cx="5299699" cy="406194"/>
          </a:xfrm>
        </p:spPr>
        <p:txBody>
          <a:bodyPr/>
          <a:lstStyle/>
          <a:p>
            <a:pPr algn="l"/>
            <a:r>
              <a:rPr lang="lt-LT" sz="1600" b="1" dirty="0"/>
              <a:t>Dr. Edita Karosienė</a:t>
            </a:r>
            <a:endParaRPr lang="en-US" sz="1600" b="1" dirty="0"/>
          </a:p>
          <a:p>
            <a:pPr algn="l"/>
            <a:r>
              <a:rPr lang="en-US" sz="1600" dirty="0" err="1"/>
              <a:t>Programos</a:t>
            </a:r>
            <a:r>
              <a:rPr lang="en-US" sz="1600" dirty="0"/>
              <a:t> </a:t>
            </a:r>
            <a:r>
              <a:rPr lang="lt-LT" sz="1600" dirty="0"/>
              <a:t>„Ateities Inžinerija</a:t>
            </a:r>
            <a:r>
              <a:rPr lang="en-US" sz="1600" dirty="0"/>
              <a:t>”</a:t>
            </a:r>
            <a:r>
              <a:rPr lang="lt-LT" sz="1600" dirty="0"/>
              <a:t> vadovė, docentė</a:t>
            </a:r>
            <a:endParaRPr lang="en-LT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3F8BF-FFEA-5B43-B117-5387BB558D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202</a:t>
            </a:r>
            <a:r>
              <a:rPr lang="lt-LT" dirty="0"/>
              <a:t>5-0</a:t>
            </a:r>
            <a:r>
              <a:rPr lang="en-US" dirty="0"/>
              <a:t>5-27</a:t>
            </a:r>
            <a:endParaRPr lang="en-L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23769-B975-4D16-B28F-F82324C0C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69" y="-328919"/>
            <a:ext cx="1945006" cy="1945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216F91-32D5-4162-91D5-F238D2AEB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20" y="415290"/>
            <a:ext cx="5313366" cy="53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0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98B8D8-3865-1149-9EFC-4D581F7BC873}"/>
              </a:ext>
            </a:extLst>
          </p:cNvPr>
          <p:cNvSpPr/>
          <p:nvPr/>
        </p:nvSpPr>
        <p:spPr>
          <a:xfrm>
            <a:off x="561573" y="1666214"/>
            <a:ext cx="604877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Dalyvavimas nuotolinis, tad gali dalyvauti iš visos Lietuvos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Dalyvavimas nemokamas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Dalyvauja 56 TŪM mokyklos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M</a:t>
            </a:r>
            <a:r>
              <a:rPr lang="lt-LT" sz="1800" dirty="0">
                <a:solidFill>
                  <a:schemeClr val="bg1"/>
                </a:solidFill>
              </a:rPr>
              <a:t>okytojai gauna kvalifikacijos tobulinimo pažymėjimus</a:t>
            </a:r>
            <a:r>
              <a:rPr lang="en-US" sz="1800" dirty="0">
                <a:solidFill>
                  <a:schemeClr val="bg1"/>
                </a:solidFill>
              </a:rPr>
              <a:t> – LINE</a:t>
            </a:r>
            <a:r>
              <a:rPr lang="lt-LT" sz="1800" dirty="0">
                <a:solidFill>
                  <a:schemeClr val="bg1"/>
                </a:solidFill>
              </a:rPr>
              <a:t>ŠA akredituoti pažymėjimai</a:t>
            </a:r>
          </a:p>
          <a:p>
            <a:endParaRPr lang="lt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Partnerystė su 7 įmonėmis</a:t>
            </a:r>
            <a:endParaRPr lang="lt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F7E448-64E6-C349-A0FC-B20B36512C95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7642861" cy="1355519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„Ateities inžinerijos“ programa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A744-0F94-415B-85F0-8CE4CDEE0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72" y="1666214"/>
            <a:ext cx="5417728" cy="36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0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F6A3651-0B83-4F63-AC76-C4D562169B0C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7642861" cy="135551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Siūlomos tematikos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88AA0C-8A6D-4CFF-917B-496CF1E17D04}"/>
              </a:ext>
            </a:extLst>
          </p:cNvPr>
          <p:cNvSpPr/>
          <p:nvPr/>
        </p:nvSpPr>
        <p:spPr>
          <a:xfrm>
            <a:off x="729842" y="1154300"/>
            <a:ext cx="5142452" cy="54478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3EAA3-271A-4D12-95F6-EE12F496ACFB}"/>
              </a:ext>
            </a:extLst>
          </p:cNvPr>
          <p:cNvSpPr txBox="1"/>
          <p:nvPr/>
        </p:nvSpPr>
        <p:spPr>
          <a:xfrm>
            <a:off x="1245031" y="1411710"/>
            <a:ext cx="45822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Aplinkos apsauga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Aviamodelių kūrimas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Darni gyvenamoji aplinka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Darnus pastatas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Dirbtinio intelekto taikymas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Dizaino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technologijos</a:t>
            </a:r>
            <a:r>
              <a:rPr lang="en-US" sz="1600" b="1" i="1" dirty="0">
                <a:solidFill>
                  <a:schemeClr val="bg1"/>
                </a:solidFill>
              </a:rPr>
              <a:t> ir </a:t>
            </a:r>
            <a:r>
              <a:rPr lang="en-US" sz="1600" b="1" i="1" dirty="0" err="1">
                <a:solidFill>
                  <a:schemeClr val="bg1"/>
                </a:solidFill>
              </a:rPr>
              <a:t>inovacijos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Gaminio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modeliavimas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Investavimo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sprendimai</a:t>
            </a:r>
            <a:r>
              <a:rPr lang="en-US" sz="1600" b="1" i="1" dirty="0">
                <a:solidFill>
                  <a:schemeClr val="bg1"/>
                </a:solidFill>
              </a:rPr>
              <a:t> Luminor Investor </a:t>
            </a:r>
            <a:r>
              <a:rPr lang="en-US" sz="1600" b="1" i="1" dirty="0" err="1">
                <a:solidFill>
                  <a:schemeClr val="bg1"/>
                </a:solidFill>
              </a:rPr>
              <a:t>aplinkoje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Išmanusis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šiltnamis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Liejimo technologijos detalių gamyboje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i="1" dirty="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2949958-F2D2-444A-AAB2-ED721FF232CA}"/>
              </a:ext>
            </a:extLst>
          </p:cNvPr>
          <p:cNvSpPr/>
          <p:nvPr/>
        </p:nvSpPr>
        <p:spPr>
          <a:xfrm>
            <a:off x="6158917" y="1154301"/>
            <a:ext cx="5142452" cy="54478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8CBF2E-728D-4CEB-91CA-A5B81938E94A}"/>
              </a:ext>
            </a:extLst>
          </p:cNvPr>
          <p:cNvSpPr txBox="1"/>
          <p:nvPr/>
        </p:nvSpPr>
        <p:spPr>
          <a:xfrm>
            <a:off x="6822138" y="1410530"/>
            <a:ext cx="42848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Medicinos</a:t>
            </a:r>
            <a:r>
              <a:rPr lang="en-US" sz="1600" b="1" i="1" dirty="0">
                <a:solidFill>
                  <a:schemeClr val="bg1"/>
                </a:solidFill>
              </a:rPr>
              <a:t> Inžinerija</a:t>
            </a: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Mobiliųjų programėlių kūrimas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>
                <a:solidFill>
                  <a:schemeClr val="bg1"/>
                </a:solidFill>
              </a:rPr>
              <a:t>Roboto </a:t>
            </a:r>
            <a:r>
              <a:rPr lang="en-US" sz="1600" b="1" i="1" dirty="0" err="1">
                <a:solidFill>
                  <a:schemeClr val="bg1"/>
                </a:solidFill>
              </a:rPr>
              <a:t>prototipo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kūrimas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Skaitmeninė gamyba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Statyba</a:t>
            </a:r>
            <a:r>
              <a:rPr lang="en-US" sz="1600" b="1" i="1" dirty="0">
                <a:solidFill>
                  <a:schemeClr val="bg1"/>
                </a:solidFill>
              </a:rPr>
              <a:t> – </a:t>
            </a:r>
            <a:r>
              <a:rPr lang="en-US" sz="1600" b="1" i="1" dirty="0" err="1">
                <a:solidFill>
                  <a:schemeClr val="bg1"/>
                </a:solidFill>
              </a:rPr>
              <a:t>praktiškai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Šiuolaikinis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automobilis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Verslo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plano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rengimas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i="1" dirty="0">
                <a:solidFill>
                  <a:schemeClr val="bg1"/>
                </a:solidFill>
              </a:rPr>
              <a:t>Virtualios realybės technologijos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Virtualiosios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valiutos</a:t>
            </a:r>
            <a:r>
              <a:rPr lang="en-US" sz="1600" b="1" i="1" dirty="0">
                <a:solidFill>
                  <a:schemeClr val="bg1"/>
                </a:solidFill>
              </a:rPr>
              <a:t>: </a:t>
            </a:r>
            <a:r>
              <a:rPr lang="en-US" sz="1600" b="1" i="1" dirty="0" err="1">
                <a:solidFill>
                  <a:schemeClr val="bg1"/>
                </a:solidFill>
              </a:rPr>
              <a:t>bitkoinai</a:t>
            </a:r>
            <a:endParaRPr lang="en-US" sz="1600" b="1" i="1" dirty="0">
              <a:solidFill>
                <a:schemeClr val="bg1"/>
              </a:solidFill>
            </a:endParaRPr>
          </a:p>
          <a:p>
            <a:endParaRPr lang="en-US" sz="1600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i="1" dirty="0" err="1">
                <a:solidFill>
                  <a:schemeClr val="bg1"/>
                </a:solidFill>
              </a:rPr>
              <a:t>Žalioji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</a:rPr>
              <a:t>energetika</a:t>
            </a:r>
            <a:endParaRPr lang="en-US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1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DD10E3-B085-4858-8B50-303899D96321}"/>
              </a:ext>
            </a:extLst>
          </p:cNvPr>
          <p:cNvSpPr/>
          <p:nvPr/>
        </p:nvSpPr>
        <p:spPr>
          <a:xfrm>
            <a:off x="9982899" y="251670"/>
            <a:ext cx="1937857" cy="545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A3263-F8FD-4F41-84FC-928EECF6C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2" y="171000"/>
            <a:ext cx="3148409" cy="2098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1B33EA-12A1-4D66-BDA3-757FE7B4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7" y="164548"/>
            <a:ext cx="3200720" cy="2133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2E437-EE98-413E-AFDE-FCC84AD9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56" y="171000"/>
            <a:ext cx="3173162" cy="2115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BCC29-6D95-4F2D-877B-0675FD3FC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5" y="2396920"/>
            <a:ext cx="3148409" cy="2098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DDD499-2ADD-441D-A772-69D9E52FF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7" y="2393113"/>
            <a:ext cx="3200720" cy="21338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2E03F4-0076-4544-84FA-A9686E7E5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38" y="2396920"/>
            <a:ext cx="3170580" cy="21137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08F623-1694-49B2-9889-10805E067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0" y="4695375"/>
            <a:ext cx="3148409" cy="2098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5EEA3A-6B8D-4A8C-8882-444B1D126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7" y="4699479"/>
            <a:ext cx="3173163" cy="2115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58E083-019C-4789-83E9-994ED0CA24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46" y="4656400"/>
            <a:ext cx="3237782" cy="21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7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DD10E3-B085-4858-8B50-303899D96321}"/>
              </a:ext>
            </a:extLst>
          </p:cNvPr>
          <p:cNvSpPr/>
          <p:nvPr/>
        </p:nvSpPr>
        <p:spPr>
          <a:xfrm>
            <a:off x="9982899" y="251670"/>
            <a:ext cx="1937857" cy="545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E05AD-BA34-4CBC-B37B-83A2B7745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6" y="158587"/>
            <a:ext cx="3072030" cy="2026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325D85-D1A5-482C-91D5-FC386D0FE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6" y="171000"/>
            <a:ext cx="3148408" cy="2098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B6055B-B1C7-4DC0-AD4E-9E1DE74C7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2" y="2383621"/>
            <a:ext cx="3073283" cy="2026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4F57B0-BDD8-4740-8469-192782F72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7" y="2396034"/>
            <a:ext cx="3147155" cy="209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FECB38-8B18-431F-AB09-B23C0C7CD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56" y="2396034"/>
            <a:ext cx="3171910" cy="211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FE004A-D0CE-4D8F-B131-701355899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5" y="4656294"/>
            <a:ext cx="3073283" cy="2048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11765D-B736-466E-80BB-602069096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7" y="4695375"/>
            <a:ext cx="3167375" cy="20097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66060C-F658-4F1C-980D-827B654BCA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55" y="4728186"/>
            <a:ext cx="3173163" cy="19492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4EAF67-2EB1-4080-96B2-4EA6D306D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55" y="158587"/>
            <a:ext cx="3171911" cy="21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4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DD10E3-B085-4858-8B50-303899D96321}"/>
              </a:ext>
            </a:extLst>
          </p:cNvPr>
          <p:cNvSpPr/>
          <p:nvPr/>
        </p:nvSpPr>
        <p:spPr>
          <a:xfrm>
            <a:off x="9982899" y="251670"/>
            <a:ext cx="1937857" cy="545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IMG_9560">
            <a:hlinkClick r:id="" action="ppaction://media"/>
            <a:extLst>
              <a:ext uri="{FF2B5EF4-FFF2-40B4-BE49-F238E27FC236}">
                <a16:creationId xmlns:a16="http://schemas.microsoft.com/office/drawing/2014/main" id="{5A965526-1B84-437B-B31F-70ED80965A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2480" y="419100"/>
            <a:ext cx="3386138" cy="6019800"/>
          </a:xfrm>
          <a:prstGeom prst="rect">
            <a:avLst/>
          </a:prstGeom>
        </p:spPr>
      </p:pic>
      <p:pic>
        <p:nvPicPr>
          <p:cNvPr id="9" name="IMG_9574">
            <a:hlinkClick r:id="" action="ppaction://media"/>
            <a:extLst>
              <a:ext uri="{FF2B5EF4-FFF2-40B4-BE49-F238E27FC236}">
                <a16:creationId xmlns:a16="http://schemas.microsoft.com/office/drawing/2014/main" id="{42650C87-8704-4BFC-B067-F3528C9CBD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6618" y="419099"/>
            <a:ext cx="3386138" cy="60198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F1E308-B647-4F8D-BCEC-2FCACBD4B36E}"/>
              </a:ext>
            </a:extLst>
          </p:cNvPr>
          <p:cNvSpPr txBox="1">
            <a:spLocks/>
          </p:cNvSpPr>
          <p:nvPr/>
        </p:nvSpPr>
        <p:spPr>
          <a:xfrm>
            <a:off x="266297" y="2616351"/>
            <a:ext cx="3755136" cy="135551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Kūrybinės dirbtuvės </a:t>
            </a:r>
            <a:r>
              <a:rPr lang="lt-L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moksleiviams ir mokytojams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366605-7D25-084B-92B8-0DC381D1AC58}"/>
              </a:ext>
            </a:extLst>
          </p:cNvPr>
          <p:cNvSpPr txBox="1">
            <a:spLocks/>
          </p:cNvSpPr>
          <p:nvPr/>
        </p:nvSpPr>
        <p:spPr>
          <a:xfrm>
            <a:off x="561572" y="-88749"/>
            <a:ext cx="7584137" cy="135551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augimas 2-8 sezonai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DD10E3-B085-4858-8B50-303899D96321}"/>
              </a:ext>
            </a:extLst>
          </p:cNvPr>
          <p:cNvSpPr/>
          <p:nvPr/>
        </p:nvSpPr>
        <p:spPr>
          <a:xfrm>
            <a:off x="9982899" y="251670"/>
            <a:ext cx="1937857" cy="545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DBF4A9F-4789-4093-A473-91DC11583627}"/>
              </a:ext>
            </a:extLst>
          </p:cNvPr>
          <p:cNvGraphicFramePr>
            <a:graphicFrameLocks/>
          </p:cNvGraphicFramePr>
          <p:nvPr/>
        </p:nvGraphicFramePr>
        <p:xfrm>
          <a:off x="1223148" y="1233214"/>
          <a:ext cx="4401671" cy="254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3C05F54-C281-404D-A3D5-E5271B133FF0}"/>
              </a:ext>
            </a:extLst>
          </p:cNvPr>
          <p:cNvGraphicFramePr>
            <a:graphicFrameLocks/>
          </p:cNvGraphicFramePr>
          <p:nvPr/>
        </p:nvGraphicFramePr>
        <p:xfrm>
          <a:off x="6796973" y="1233214"/>
          <a:ext cx="4401671" cy="254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19B2353-5012-44B7-9C2A-738C2BA1F71D}"/>
              </a:ext>
            </a:extLst>
          </p:cNvPr>
          <p:cNvGraphicFramePr>
            <a:graphicFrameLocks/>
          </p:cNvGraphicFramePr>
          <p:nvPr/>
        </p:nvGraphicFramePr>
        <p:xfrm>
          <a:off x="3984278" y="4081244"/>
          <a:ext cx="4473388" cy="254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10763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F6A3651-0B83-4F63-AC76-C4D562169B0C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7642861" cy="135551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Populiariausios tematikos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 descr="Chart type: Pie. 'Projektų kiekis'&#10;&#10;Description automatically generated">
            <a:extLst>
              <a:ext uri="{FF2B5EF4-FFF2-40B4-BE49-F238E27FC236}">
                <a16:creationId xmlns:a16="http://schemas.microsoft.com/office/drawing/2014/main" id="{A2202134-A8A8-8B7C-F0CC-F6AAB69B5232}"/>
              </a:ext>
            </a:extLst>
          </p:cNvPr>
          <p:cNvGraphicFramePr/>
          <p:nvPr/>
        </p:nvGraphicFramePr>
        <p:xfrm>
          <a:off x="661481" y="1117545"/>
          <a:ext cx="5233481" cy="247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0C4BC83-7055-B410-76CC-86A1FBDF7160}"/>
              </a:ext>
              <a:ext uri="{147F2762-F138-4A5C-976F-8EAC2B608ADB}">
                <a16:predDERef xmlns:a16="http://schemas.microsoft.com/office/drawing/2014/main" pred="{A2202134-A8A8-8B7C-F0CC-F6AAB69B5232}"/>
              </a:ext>
            </a:extLst>
          </p:cNvPr>
          <p:cNvGraphicFramePr>
            <a:graphicFrameLocks/>
          </p:cNvGraphicFramePr>
          <p:nvPr/>
        </p:nvGraphicFramePr>
        <p:xfrm>
          <a:off x="6396947" y="1117545"/>
          <a:ext cx="5233481" cy="247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26E5E015-D28C-DA88-B5D5-33D602032AEB}"/>
              </a:ext>
              <a:ext uri="{147F2762-F138-4A5C-976F-8EAC2B608ADB}">
                <a16:predDERef xmlns:a16="http://schemas.microsoft.com/office/drawing/2014/main" pred="{E0C4BC83-7055-B410-76CC-86A1FBDF7160}"/>
              </a:ext>
            </a:extLst>
          </p:cNvPr>
          <p:cNvGraphicFramePr>
            <a:graphicFrameLocks/>
          </p:cNvGraphicFramePr>
          <p:nvPr/>
        </p:nvGraphicFramePr>
        <p:xfrm>
          <a:off x="661481" y="3704556"/>
          <a:ext cx="5233481" cy="247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2A84A5A-4037-3444-02B1-09880DCD9B00}"/>
              </a:ext>
              <a:ext uri="{147F2762-F138-4A5C-976F-8EAC2B608ADB}">
                <a16:predDERef xmlns:a16="http://schemas.microsoft.com/office/drawing/2014/main" pred="{26E5E015-D28C-DA88-B5D5-33D602032AEB}"/>
              </a:ext>
            </a:extLst>
          </p:cNvPr>
          <p:cNvGraphicFramePr>
            <a:graphicFrameLocks/>
          </p:cNvGraphicFramePr>
          <p:nvPr/>
        </p:nvGraphicFramePr>
        <p:xfrm>
          <a:off x="6396947" y="3704555"/>
          <a:ext cx="5233481" cy="247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2F4A453-995B-44A7-A07D-3B91BBA64E23}"/>
              </a:ext>
            </a:extLst>
          </p:cNvPr>
          <p:cNvSpPr txBox="1"/>
          <p:nvPr/>
        </p:nvSpPr>
        <p:spPr>
          <a:xfrm>
            <a:off x="2499919" y="1102576"/>
            <a:ext cx="10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2021 m.</a:t>
            </a:r>
            <a:endParaRPr lang="lt-LT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62113-CC27-4128-AD0B-CEF47B43F8C8}"/>
              </a:ext>
            </a:extLst>
          </p:cNvPr>
          <p:cNvSpPr txBox="1"/>
          <p:nvPr/>
        </p:nvSpPr>
        <p:spPr>
          <a:xfrm>
            <a:off x="8190495" y="1102576"/>
            <a:ext cx="10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2022 m.</a:t>
            </a:r>
            <a:endParaRPr lang="lt-LT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2930C-9DA1-489C-A609-F292A585CA05}"/>
              </a:ext>
            </a:extLst>
          </p:cNvPr>
          <p:cNvSpPr txBox="1"/>
          <p:nvPr/>
        </p:nvSpPr>
        <p:spPr>
          <a:xfrm>
            <a:off x="2499919" y="3704555"/>
            <a:ext cx="10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2023 m.</a:t>
            </a:r>
            <a:endParaRPr lang="lt-LT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231D9-79D8-42A9-A692-F95B74D283E7}"/>
              </a:ext>
            </a:extLst>
          </p:cNvPr>
          <p:cNvSpPr txBox="1"/>
          <p:nvPr/>
        </p:nvSpPr>
        <p:spPr>
          <a:xfrm>
            <a:off x="8353552" y="3699892"/>
            <a:ext cx="10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2024 m.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2603833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F6A3651-0B83-4F63-AC76-C4D562169B0C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7642861" cy="135551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Mokyklų aktyvumas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85A6E-666D-4359-847B-8FE5A81C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" y="1229292"/>
            <a:ext cx="6635529" cy="5479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9BB72-F43C-4C06-BC01-6F5A2BDB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053" y="3825068"/>
            <a:ext cx="4962839" cy="29239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3DD4E6-5E83-4262-BF6C-D8DCAEC7C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46" y="385943"/>
            <a:ext cx="4955546" cy="32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F6A3651-0B83-4F63-AC76-C4D562169B0C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9577510" cy="1355519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Mokyklų aktyvumas – TŪM mokyklos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57B68-94B7-4315-A957-3F74D18B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2" y="1189337"/>
            <a:ext cx="6716080" cy="5561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D416D-2E79-44F1-938A-10E94B3DC70B}"/>
              </a:ext>
            </a:extLst>
          </p:cNvPr>
          <p:cNvSpPr txBox="1"/>
          <p:nvPr/>
        </p:nvSpPr>
        <p:spPr>
          <a:xfrm>
            <a:off x="7028329" y="1734688"/>
            <a:ext cx="390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</a:rPr>
              <a:t>Viso: 59 TŪM mokyklos</a:t>
            </a:r>
          </a:p>
        </p:txBody>
      </p:sp>
      <p:pic>
        <p:nvPicPr>
          <p:cNvPr id="1026" name="Picture 2" descr="Tūkstantmečio mokyklos I - Europos socialinio fondo agentūra">
            <a:extLst>
              <a:ext uri="{FF2B5EF4-FFF2-40B4-BE49-F238E27FC236}">
                <a16:creationId xmlns:a16="http://schemas.microsoft.com/office/drawing/2014/main" id="{65F80027-8111-4C6E-A1B3-73F9575F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2" y="5670456"/>
            <a:ext cx="2662588" cy="10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BC7B4-9E2F-47BC-8C0E-DC6D5B6F210A}"/>
              </a:ext>
            </a:extLst>
          </p:cNvPr>
          <p:cNvSpPr txBox="1"/>
          <p:nvPr/>
        </p:nvSpPr>
        <p:spPr>
          <a:xfrm>
            <a:off x="7091781" y="2310961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dirty="0">
                <a:solidFill>
                  <a:schemeClr val="bg1"/>
                </a:solidFill>
              </a:rPr>
              <a:t>Gargždų „Vaivorykštės“ gimnazija</a:t>
            </a:r>
          </a:p>
          <a:p>
            <a:r>
              <a:rPr lang="lt-LT" sz="1600" dirty="0" err="1">
                <a:solidFill>
                  <a:schemeClr val="bg1"/>
                </a:solidFill>
              </a:rPr>
              <a:t>Veiviržėnų</a:t>
            </a:r>
            <a:r>
              <a:rPr lang="lt-LT" sz="1600" dirty="0">
                <a:solidFill>
                  <a:schemeClr val="bg1"/>
                </a:solidFill>
              </a:rPr>
              <a:t> Jurgio Šaulio gimnazija</a:t>
            </a:r>
          </a:p>
        </p:txBody>
      </p:sp>
    </p:spTree>
    <p:extLst>
      <p:ext uri="{BB962C8B-B14F-4D97-AF65-F5344CB8AC3E}">
        <p14:creationId xmlns:p14="http://schemas.microsoft.com/office/powerpoint/2010/main" val="201995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F6A3651-0B83-4F63-AC76-C4D562169B0C}"/>
              </a:ext>
            </a:extLst>
          </p:cNvPr>
          <p:cNvSpPr txBox="1">
            <a:spLocks/>
          </p:cNvSpPr>
          <p:nvPr/>
        </p:nvSpPr>
        <p:spPr>
          <a:xfrm>
            <a:off x="561572" y="176286"/>
            <a:ext cx="11157848" cy="1355519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Klaipėdos raj. mokyklų pasiekimai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8-ajame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sezone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8EE6D-945B-41A2-BC97-2FFC70806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6" y="1726035"/>
            <a:ext cx="4898123" cy="326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64CE09-E69E-4037-8867-9E55B150F5BC}"/>
              </a:ext>
            </a:extLst>
          </p:cNvPr>
          <p:cNvSpPr txBox="1"/>
          <p:nvPr/>
        </p:nvSpPr>
        <p:spPr>
          <a:xfrm>
            <a:off x="561572" y="5091303"/>
            <a:ext cx="50506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t-LT" sz="1400" b="1" i="0" dirty="0">
                <a:solidFill>
                  <a:schemeClr val="bg1"/>
                </a:solidFill>
                <a:effectLst/>
              </a:rPr>
              <a:t>„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Aplinkos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apsaugos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“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tematika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 - 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III vieta 9-12 kl. grupėje: </a:t>
            </a:r>
            <a:endParaRPr lang="en-US" sz="1400" b="1" i="0" dirty="0">
              <a:solidFill>
                <a:schemeClr val="bg1"/>
              </a:solidFill>
              <a:effectLst/>
            </a:endParaRPr>
          </a:p>
          <a:p>
            <a:pPr algn="just"/>
            <a:r>
              <a:rPr lang="lt-LT" sz="1400" b="0" i="0" dirty="0">
                <a:solidFill>
                  <a:schemeClr val="bg1"/>
                </a:solidFill>
                <a:effectLst/>
              </a:rPr>
              <a:t>Gargždų „Vaivorykštės“ gimnazija</a:t>
            </a:r>
            <a:endParaRPr lang="en-US" sz="1400" b="0" i="0" dirty="0">
              <a:solidFill>
                <a:schemeClr val="bg1"/>
              </a:solidFill>
              <a:effectLst/>
            </a:endParaRPr>
          </a:p>
          <a:p>
            <a:pPr algn="just"/>
            <a:r>
              <a:rPr lang="lt-LT" sz="1400" b="0" i="1" dirty="0">
                <a:solidFill>
                  <a:schemeClr val="bg1"/>
                </a:solidFill>
                <a:effectLst/>
              </a:rPr>
              <a:t>Midijų kriauklės bei kiaušinių lukštai – tvari, antrinė žaliava dekoratyvinių vazonų gamybai</a:t>
            </a:r>
            <a:endParaRPr lang="en-US" sz="1400" i="1" dirty="0">
              <a:solidFill>
                <a:schemeClr val="bg1"/>
              </a:solidFill>
            </a:endParaRPr>
          </a:p>
          <a:p>
            <a:pPr algn="just"/>
            <a:r>
              <a:rPr lang="en-US" sz="1400" b="0" i="1" dirty="0">
                <a:solidFill>
                  <a:schemeClr val="bg1"/>
                </a:solidFill>
                <a:effectLst/>
              </a:rPr>
              <a:t>V</a:t>
            </a:r>
            <a:r>
              <a:rPr lang="lt-LT" sz="1400" b="0" i="0" dirty="0" err="1">
                <a:solidFill>
                  <a:schemeClr val="bg1"/>
                </a:solidFill>
                <a:effectLst/>
              </a:rPr>
              <a:t>adovės</a:t>
            </a:r>
            <a:r>
              <a:rPr lang="lt-LT" sz="1400" b="0" i="0" dirty="0">
                <a:solidFill>
                  <a:schemeClr val="bg1"/>
                </a:solidFill>
                <a:effectLst/>
              </a:rPr>
              <a:t> Jurgita </a:t>
            </a:r>
            <a:r>
              <a:rPr lang="lt-LT" sz="1400" b="0" i="0" dirty="0" err="1">
                <a:solidFill>
                  <a:schemeClr val="bg1"/>
                </a:solidFill>
                <a:effectLst/>
              </a:rPr>
              <a:t>Gerulskienė</a:t>
            </a:r>
            <a:r>
              <a:rPr lang="lt-LT" sz="1400" b="0" i="0" dirty="0">
                <a:solidFill>
                  <a:schemeClr val="bg1"/>
                </a:solidFill>
                <a:effectLst/>
              </a:rPr>
              <a:t> ir Jolita </a:t>
            </a:r>
            <a:r>
              <a:rPr lang="lt-LT" sz="1400" b="0" i="0" dirty="0" err="1">
                <a:solidFill>
                  <a:schemeClr val="bg1"/>
                </a:solidFill>
                <a:effectLst/>
              </a:rPr>
              <a:t>Višinskienė</a:t>
            </a:r>
            <a:endParaRPr lang="lt-LT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A0F4D-EAD8-4C2B-9E83-194832FEC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28" y="1729180"/>
            <a:ext cx="4898123" cy="326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C5E933-CDA8-4BF8-B85F-01432D755486}"/>
              </a:ext>
            </a:extLst>
          </p:cNvPr>
          <p:cNvSpPr txBox="1"/>
          <p:nvPr/>
        </p:nvSpPr>
        <p:spPr>
          <a:xfrm>
            <a:off x="6327397" y="5116199"/>
            <a:ext cx="5050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400" b="1" i="0" dirty="0">
                <a:solidFill>
                  <a:schemeClr val="bg1"/>
                </a:solidFill>
                <a:effectLst/>
              </a:rPr>
              <a:t>„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Gaminio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modeliavimo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“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tematika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 - 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I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I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 vieta: </a:t>
            </a:r>
            <a:endParaRPr lang="en-US" sz="1400" b="1" i="0" dirty="0">
              <a:solidFill>
                <a:schemeClr val="bg1"/>
              </a:solidFill>
              <a:effectLst/>
            </a:endParaRPr>
          </a:p>
          <a:p>
            <a:r>
              <a:rPr lang="lt-LT" sz="1400" b="0" i="0" dirty="0">
                <a:solidFill>
                  <a:schemeClr val="bg1"/>
                </a:solidFill>
                <a:effectLst/>
              </a:rPr>
              <a:t>Gargždų „Vaivorykštės“ gimnazija</a:t>
            </a:r>
            <a:endParaRPr lang="en-US" sz="1400" b="0" i="0" dirty="0">
              <a:solidFill>
                <a:schemeClr val="bg1"/>
              </a:solidFill>
              <a:effectLst/>
            </a:endParaRPr>
          </a:p>
          <a:p>
            <a:r>
              <a:rPr lang="lt-LT" sz="1400" b="0" i="1" dirty="0" err="1">
                <a:solidFill>
                  <a:schemeClr val="bg1"/>
                </a:solidFill>
                <a:effectLst/>
              </a:rPr>
              <a:t>Vazonika</a:t>
            </a:r>
            <a:endParaRPr lang="en-US" sz="1400" i="1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  <a:effectLst/>
              </a:rPr>
              <a:t>V</a:t>
            </a:r>
            <a:r>
              <a:rPr lang="lt-LT" sz="1400" b="0" i="0" dirty="0" err="1">
                <a:solidFill>
                  <a:schemeClr val="bg1"/>
                </a:solidFill>
                <a:effectLst/>
              </a:rPr>
              <a:t>adovės</a:t>
            </a:r>
            <a:r>
              <a:rPr lang="lt-LT" sz="1400" b="0" i="0" dirty="0">
                <a:solidFill>
                  <a:schemeClr val="bg1"/>
                </a:solidFill>
                <a:effectLst/>
              </a:rPr>
              <a:t> Vida Valaitytė-</a:t>
            </a:r>
            <a:r>
              <a:rPr lang="lt-LT" sz="1400" b="0" i="0" dirty="0" err="1">
                <a:solidFill>
                  <a:schemeClr val="bg1"/>
                </a:solidFill>
                <a:effectLst/>
              </a:rPr>
              <a:t>Ivachnenko</a:t>
            </a:r>
            <a:r>
              <a:rPr lang="lt-LT" sz="1400" b="0" i="0" dirty="0">
                <a:solidFill>
                  <a:schemeClr val="bg1"/>
                </a:solidFill>
                <a:effectLst/>
              </a:rPr>
              <a:t> ir Raimonda Kundrotienė</a:t>
            </a:r>
            <a:endParaRPr lang="lt-L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8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F7E448-64E6-C349-A0FC-B20B36512C95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10276757" cy="1355519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Kuri sąveika atneša daugiausiai naudos?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82871-A90D-4C16-99BD-6411C58D6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75" y="2171424"/>
            <a:ext cx="1695104" cy="1750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DC0E1-CF8D-4A8D-B981-D24FE1609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92" y="2130424"/>
            <a:ext cx="1098112" cy="1647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72810E-BF2B-4F96-99E9-175266928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384" y="2141490"/>
            <a:ext cx="1098112" cy="1647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56DD2-395F-49F5-999F-CA750D71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99" y="4315503"/>
            <a:ext cx="1695104" cy="1750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91646-E4AD-4FF6-ACB9-4CEFEB495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96" y="4542110"/>
            <a:ext cx="1060430" cy="1750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F288C6-8C10-4E82-8DFD-F9E33CF84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6" y="4542110"/>
            <a:ext cx="1060430" cy="175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BCB1C9-4DB1-4B0B-B431-B5838A533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124" y="4159850"/>
            <a:ext cx="1060430" cy="175063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966496-2750-4604-A243-5C8D54B03DBE}"/>
              </a:ext>
            </a:extLst>
          </p:cNvPr>
          <p:cNvCxnSpPr>
            <a:cxnSpLocks/>
          </p:cNvCxnSpPr>
          <p:nvPr/>
        </p:nvCxnSpPr>
        <p:spPr>
          <a:xfrm>
            <a:off x="1907189" y="3828920"/>
            <a:ext cx="9354" cy="661859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84E934-4843-419B-BF51-14458523719D}"/>
              </a:ext>
            </a:extLst>
          </p:cNvPr>
          <p:cNvCxnSpPr>
            <a:cxnSpLocks/>
          </p:cNvCxnSpPr>
          <p:nvPr/>
        </p:nvCxnSpPr>
        <p:spPr>
          <a:xfrm>
            <a:off x="5333551" y="3777591"/>
            <a:ext cx="9354" cy="661859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0EA82-D161-4C0F-82B5-285DB6935BC3}"/>
              </a:ext>
            </a:extLst>
          </p:cNvPr>
          <p:cNvCxnSpPr>
            <a:cxnSpLocks/>
          </p:cNvCxnSpPr>
          <p:nvPr/>
        </p:nvCxnSpPr>
        <p:spPr>
          <a:xfrm flipH="1">
            <a:off x="8732573" y="3777591"/>
            <a:ext cx="468824" cy="652445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92F637-F5E6-42E8-8958-F99C5835D24D}"/>
              </a:ext>
            </a:extLst>
          </p:cNvPr>
          <p:cNvCxnSpPr>
            <a:cxnSpLocks/>
          </p:cNvCxnSpPr>
          <p:nvPr/>
        </p:nvCxnSpPr>
        <p:spPr>
          <a:xfrm flipH="1">
            <a:off x="9358499" y="5234881"/>
            <a:ext cx="87023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FB714F-4058-43B8-9F2A-C051E927EF03}"/>
              </a:ext>
            </a:extLst>
          </p:cNvPr>
          <p:cNvCxnSpPr>
            <a:cxnSpLocks/>
          </p:cNvCxnSpPr>
          <p:nvPr/>
        </p:nvCxnSpPr>
        <p:spPr>
          <a:xfrm>
            <a:off x="9892328" y="3777591"/>
            <a:ext cx="632885" cy="560788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4E34190-DAC8-4C4A-BE3F-47EC8C33584A}"/>
              </a:ext>
            </a:extLst>
          </p:cNvPr>
          <p:cNvSpPr txBox="1"/>
          <p:nvPr/>
        </p:nvSpPr>
        <p:spPr>
          <a:xfrm>
            <a:off x="1672262" y="1296914"/>
            <a:ext cx="62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ECC834-F801-435B-BAAA-E2BB06A40C52}"/>
              </a:ext>
            </a:extLst>
          </p:cNvPr>
          <p:cNvSpPr txBox="1"/>
          <p:nvPr/>
        </p:nvSpPr>
        <p:spPr>
          <a:xfrm>
            <a:off x="5182254" y="1283775"/>
            <a:ext cx="62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172C0-99F3-46D8-987E-8CAAD492ACE3}"/>
              </a:ext>
            </a:extLst>
          </p:cNvPr>
          <p:cNvSpPr txBox="1"/>
          <p:nvPr/>
        </p:nvSpPr>
        <p:spPr>
          <a:xfrm>
            <a:off x="9283382" y="1299952"/>
            <a:ext cx="62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533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F6A3651-0B83-4F63-AC76-C4D562169B0C}"/>
              </a:ext>
            </a:extLst>
          </p:cNvPr>
          <p:cNvSpPr txBox="1">
            <a:spLocks/>
          </p:cNvSpPr>
          <p:nvPr/>
        </p:nvSpPr>
        <p:spPr>
          <a:xfrm>
            <a:off x="561572" y="176286"/>
            <a:ext cx="11157848" cy="1355519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Klaipėdos raj. mokyklų pasiekimai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8-ajame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sezone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4CE09-E69E-4037-8867-9E55B150F5BC}"/>
              </a:ext>
            </a:extLst>
          </p:cNvPr>
          <p:cNvSpPr txBox="1"/>
          <p:nvPr/>
        </p:nvSpPr>
        <p:spPr>
          <a:xfrm>
            <a:off x="838409" y="5090489"/>
            <a:ext cx="43040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400" b="1" i="0" dirty="0">
                <a:solidFill>
                  <a:schemeClr val="bg1"/>
                </a:solidFill>
                <a:effectLst/>
              </a:rPr>
              <a:t>„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Filmo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 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kūrimas mobiliuoju įrenginiu“ tematika </a:t>
            </a:r>
            <a:r>
              <a:rPr lang="lt-LT" sz="1400" b="1" dirty="0">
                <a:solidFill>
                  <a:schemeClr val="bg1"/>
                </a:solidFill>
              </a:rPr>
              <a:t>-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 </a:t>
            </a:r>
          </a:p>
          <a:p>
            <a:r>
              <a:rPr lang="lt-LT" sz="1400" b="1" i="0" dirty="0">
                <a:solidFill>
                  <a:schemeClr val="bg1"/>
                </a:solidFill>
                <a:effectLst/>
              </a:rPr>
              <a:t>Geriausias filmas; Geriausia režisūra, Geriausia filmo grafika ir titrai</a:t>
            </a:r>
          </a:p>
          <a:p>
            <a:r>
              <a:rPr lang="lt-LT" sz="1400" dirty="0">
                <a:solidFill>
                  <a:schemeClr val="bg1"/>
                </a:solidFill>
              </a:rPr>
              <a:t>Gargždų „Vaivorykštės“ gimnazija</a:t>
            </a:r>
          </a:p>
          <a:p>
            <a:r>
              <a:rPr lang="lt-LT" sz="1400" i="1" dirty="0">
                <a:solidFill>
                  <a:schemeClr val="bg1"/>
                </a:solidFill>
              </a:rPr>
              <a:t>„Varna ir sūris“</a:t>
            </a:r>
          </a:p>
          <a:p>
            <a:r>
              <a:rPr lang="lt-LT" sz="1400" dirty="0">
                <a:solidFill>
                  <a:schemeClr val="bg1"/>
                </a:solidFill>
              </a:rPr>
              <a:t>Vadovė Raimonda Kundrotienė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5E933-CDA8-4BF8-B85F-01432D755486}"/>
              </a:ext>
            </a:extLst>
          </p:cNvPr>
          <p:cNvSpPr txBox="1"/>
          <p:nvPr/>
        </p:nvSpPr>
        <p:spPr>
          <a:xfrm>
            <a:off x="6000226" y="5080472"/>
            <a:ext cx="48802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400" b="1" i="0" dirty="0">
                <a:solidFill>
                  <a:schemeClr val="bg1"/>
                </a:solidFill>
                <a:effectLst/>
              </a:rPr>
              <a:t>Specialus įmonės </a:t>
            </a:r>
            <a:r>
              <a:rPr lang="lt-LT" sz="1400" b="1" dirty="0">
                <a:solidFill>
                  <a:schemeClr val="bg1"/>
                </a:solidFill>
              </a:rPr>
              <a:t>„EIKA“ prizas „Darnus pastatas“ tematikoje:</a:t>
            </a:r>
          </a:p>
          <a:p>
            <a:r>
              <a:rPr lang="lt-LT" sz="1400" dirty="0">
                <a:solidFill>
                  <a:schemeClr val="bg1"/>
                </a:solidFill>
                <a:effectLst/>
              </a:rPr>
              <a:t>Gargždų „Vaivorykštės“ gimnazija:</a:t>
            </a:r>
          </a:p>
          <a:p>
            <a:r>
              <a:rPr lang="lt-LT" sz="1400" i="1" dirty="0">
                <a:solidFill>
                  <a:schemeClr val="bg1"/>
                </a:solidFill>
                <a:effectLst/>
              </a:rPr>
              <a:t>Gargždų „Vaivorykštės“ gimnazijos ir individualaus namo patalpų šilumos laidumo tyrimas</a:t>
            </a:r>
          </a:p>
          <a:p>
            <a:r>
              <a:rPr lang="lt-LT" sz="1400" dirty="0">
                <a:solidFill>
                  <a:schemeClr val="bg1"/>
                </a:solidFill>
              </a:rPr>
              <a:t>V</a:t>
            </a:r>
            <a:r>
              <a:rPr lang="lt-LT" sz="1400" dirty="0">
                <a:solidFill>
                  <a:schemeClr val="bg1"/>
                </a:solidFill>
                <a:effectLst/>
              </a:rPr>
              <a:t>adovė Jurga </a:t>
            </a:r>
            <a:r>
              <a:rPr lang="lt-LT" sz="1400" dirty="0" err="1">
                <a:solidFill>
                  <a:schemeClr val="bg1"/>
                </a:solidFill>
                <a:effectLst/>
              </a:rPr>
              <a:t>Venckauskienė</a:t>
            </a:r>
            <a:endParaRPr lang="lt-LT" sz="1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40B2A-E6B5-4D83-9AC7-4AB9CE532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23" y="1681858"/>
            <a:ext cx="2643350" cy="331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89B9E1-831F-469B-81FC-97F2EDAF6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3639"/>
            <a:ext cx="4696083" cy="313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2014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AF6A3651-0B83-4F63-AC76-C4D562169B0C}"/>
              </a:ext>
            </a:extLst>
          </p:cNvPr>
          <p:cNvSpPr txBox="1">
            <a:spLocks/>
          </p:cNvSpPr>
          <p:nvPr/>
        </p:nvSpPr>
        <p:spPr>
          <a:xfrm>
            <a:off x="561572" y="176286"/>
            <a:ext cx="11157848" cy="1355519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Klaipėdos raj. mokyklų pasiekimai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8-ajame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sezone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4CE09-E69E-4037-8867-9E55B150F5BC}"/>
              </a:ext>
            </a:extLst>
          </p:cNvPr>
          <p:cNvSpPr txBox="1"/>
          <p:nvPr/>
        </p:nvSpPr>
        <p:spPr>
          <a:xfrm>
            <a:off x="645952" y="5090489"/>
            <a:ext cx="4756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400" b="1" i="0" dirty="0">
                <a:solidFill>
                  <a:schemeClr val="bg1"/>
                </a:solidFill>
                <a:effectLst/>
              </a:rPr>
              <a:t>Diana </a:t>
            </a:r>
            <a:r>
              <a:rPr lang="lt-LT" sz="1400" b="1" i="0" dirty="0" err="1">
                <a:solidFill>
                  <a:schemeClr val="bg1"/>
                </a:solidFill>
                <a:effectLst/>
              </a:rPr>
              <a:t>Vepštienė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 </a:t>
            </a:r>
            <a:r>
              <a:rPr lang="lt-LT" sz="1400" b="0" i="0" dirty="0">
                <a:solidFill>
                  <a:schemeClr val="bg1"/>
                </a:solidFill>
                <a:effectLst/>
              </a:rPr>
              <a:t>-</a:t>
            </a:r>
            <a:r>
              <a:rPr lang="lt-LT" sz="1400" b="1" i="0" dirty="0">
                <a:solidFill>
                  <a:schemeClr val="bg1"/>
                </a:solidFill>
                <a:effectLst/>
              </a:rPr>
              <a:t> </a:t>
            </a:r>
            <a:r>
              <a:rPr lang="lt-LT" sz="1400" b="0" i="0" dirty="0" err="1">
                <a:solidFill>
                  <a:schemeClr val="bg1"/>
                </a:solidFill>
                <a:effectLst/>
              </a:rPr>
              <a:t>Veiviržėnų</a:t>
            </a:r>
            <a:r>
              <a:rPr lang="lt-LT" sz="1400" b="0" i="0" dirty="0">
                <a:solidFill>
                  <a:schemeClr val="bg1"/>
                </a:solidFill>
                <a:effectLst/>
              </a:rPr>
              <a:t> Jurgio Šaulio gimnazija </a:t>
            </a:r>
            <a:endParaRPr lang="lt-LT" sz="1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5E933-CDA8-4BF8-B85F-01432D755486}"/>
              </a:ext>
            </a:extLst>
          </p:cNvPr>
          <p:cNvSpPr txBox="1"/>
          <p:nvPr/>
        </p:nvSpPr>
        <p:spPr>
          <a:xfrm>
            <a:off x="6096000" y="5080472"/>
            <a:ext cx="5027802" cy="31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400" b="1" i="0" dirty="0">
                <a:solidFill>
                  <a:schemeClr val="bg1"/>
                </a:solidFill>
                <a:effectLst/>
              </a:rPr>
              <a:t>Raimonda Kundrotienė</a:t>
            </a:r>
            <a:r>
              <a:rPr lang="lt-LT" sz="1400" b="0" i="0" dirty="0">
                <a:solidFill>
                  <a:schemeClr val="bg1"/>
                </a:solidFill>
                <a:effectLst/>
              </a:rPr>
              <a:t> - Gargždų „Vaivorykštės“ gimnazija </a:t>
            </a:r>
            <a:endParaRPr lang="lt-LT" sz="1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26553-6AD3-432E-A366-14BC8398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4" y="1876104"/>
            <a:ext cx="4658686" cy="3105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77C5EA-CA44-4EA6-A01B-DCA7A8F0D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45" y="1848140"/>
            <a:ext cx="4742576" cy="316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8366DB-728D-4793-9949-74DCC941E316}"/>
              </a:ext>
            </a:extLst>
          </p:cNvPr>
          <p:cNvSpPr txBox="1"/>
          <p:nvPr/>
        </p:nvSpPr>
        <p:spPr>
          <a:xfrm>
            <a:off x="2650922" y="5844048"/>
            <a:ext cx="7189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</a:rPr>
              <a:t>Tarp 10 </a:t>
            </a:r>
            <a:r>
              <a:rPr lang="lt-LT" b="1" i="0" dirty="0">
                <a:solidFill>
                  <a:schemeClr val="bg1"/>
                </a:solidFill>
                <a:effectLst/>
              </a:rPr>
              <a:t>„</a:t>
            </a:r>
            <a:r>
              <a:rPr lang="lt-LT" b="1" i="0" dirty="0" err="1">
                <a:solidFill>
                  <a:schemeClr val="bg1"/>
                </a:solidFill>
                <a:effectLst/>
              </a:rPr>
              <a:t>Ateiteis</a:t>
            </a:r>
            <a:r>
              <a:rPr lang="lt-LT" b="1" i="0" dirty="0">
                <a:solidFill>
                  <a:schemeClr val="bg1"/>
                </a:solidFill>
                <a:effectLst/>
              </a:rPr>
              <a:t> inžinerijos“ </a:t>
            </a:r>
            <a:r>
              <a:rPr lang="en-US" b="1" i="0" dirty="0">
                <a:solidFill>
                  <a:schemeClr val="bg1"/>
                </a:solidFill>
                <a:effectLst/>
              </a:rPr>
              <a:t>8-ojo </a:t>
            </a:r>
            <a:r>
              <a:rPr lang="en-US" b="1" i="0" dirty="0" err="1">
                <a:solidFill>
                  <a:schemeClr val="bg1"/>
                </a:solidFill>
                <a:effectLst/>
              </a:rPr>
              <a:t>sezono</a:t>
            </a:r>
            <a:r>
              <a:rPr lang="en-US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</a:rPr>
              <a:t>geriausi</a:t>
            </a:r>
            <a:r>
              <a:rPr lang="lt-LT" b="1" i="0" dirty="0">
                <a:solidFill>
                  <a:schemeClr val="bg1"/>
                </a:solidFill>
                <a:effectLst/>
              </a:rPr>
              <a:t>ų</a:t>
            </a:r>
            <a:r>
              <a:rPr lang="en-US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</a:rPr>
              <a:t>mokytoj</a:t>
            </a:r>
            <a:r>
              <a:rPr lang="lt-LT" b="1" i="0" dirty="0">
                <a:solidFill>
                  <a:schemeClr val="bg1"/>
                </a:solidFill>
                <a:effectLst/>
              </a:rPr>
              <a:t>ų</a:t>
            </a:r>
            <a:endParaRPr lang="lt-L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88021-DDA2-42E3-9B26-2CE8F2316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10" y="1487256"/>
            <a:ext cx="5946371" cy="37726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F3D9AD-9FF4-4C56-9469-2C8958FC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557" y="2572241"/>
            <a:ext cx="5839743" cy="224091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96B78B-CC68-1144-8BB5-7B0F91F193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1990" y="3124075"/>
            <a:ext cx="5476875" cy="11372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lt-LT" sz="4000" b="1" dirty="0">
                <a:solidFill>
                  <a:schemeClr val="bg1"/>
                </a:solidFill>
              </a:rPr>
              <a:t>Įsitraukti galite visi – bendraukime</a:t>
            </a:r>
            <a:r>
              <a:rPr lang="en-US" sz="4000" b="1" dirty="0">
                <a:solidFill>
                  <a:schemeClr val="bg1"/>
                </a:solidFill>
              </a:rPr>
              <a:t>!</a:t>
            </a:r>
            <a:endParaRPr lang="en-L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97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9B1A-20EC-B741-8CEC-D64F948B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Ačiū</a:t>
            </a:r>
            <a:r>
              <a:rPr lang="en-US" dirty="0"/>
              <a:t>!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1EA91-3532-654D-865E-FD19B3359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694" y="3952875"/>
            <a:ext cx="5225321" cy="1407401"/>
          </a:xfrm>
        </p:spPr>
        <p:txBody>
          <a:bodyPr/>
          <a:lstStyle/>
          <a:p>
            <a:r>
              <a:rPr lang="lt-LT" dirty="0"/>
              <a:t>Dr. Edita Karosienė</a:t>
            </a:r>
          </a:p>
          <a:p>
            <a:r>
              <a:rPr lang="lt-LT" dirty="0"/>
              <a:t>https://ateitin.vilniustech.lt/</a:t>
            </a:r>
          </a:p>
          <a:p>
            <a:r>
              <a:rPr lang="en-US" dirty="0"/>
              <a:t>ateitin@vilniustech.lt</a:t>
            </a:r>
            <a:endParaRPr lang="lt-LT" dirty="0"/>
          </a:p>
          <a:p>
            <a:r>
              <a:rPr lang="en-US" dirty="0"/>
              <a:t>+370 525 12398</a:t>
            </a:r>
            <a:endParaRPr lang="en-L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7D451-8B0F-4808-BBEF-B8848F40C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69" y="-328919"/>
            <a:ext cx="1945006" cy="1945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C5437-1799-495C-B2F5-4335E5B44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39" y="3019609"/>
            <a:ext cx="2892436" cy="282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B175B8-5CA8-49A4-B849-9115E75FA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20" y="2279419"/>
            <a:ext cx="3020956" cy="4300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9792-FE02-4C29-B791-A0B15D4F36C8}"/>
              </a:ext>
            </a:extLst>
          </p:cNvPr>
          <p:cNvSpPr txBox="1"/>
          <p:nvPr/>
        </p:nvSpPr>
        <p:spPr>
          <a:xfrm>
            <a:off x="6257562" y="5841498"/>
            <a:ext cx="2708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Norite </a:t>
            </a:r>
            <a:r>
              <a:rPr lang="en-US" sz="1400" b="1" dirty="0" err="1">
                <a:solidFill>
                  <a:schemeClr val="bg1"/>
                </a:solidFill>
              </a:rPr>
              <a:t>gauti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informacij</a:t>
            </a:r>
            <a:r>
              <a:rPr lang="lt-LT" sz="1400" b="1" dirty="0">
                <a:solidFill>
                  <a:schemeClr val="bg1"/>
                </a:solidFill>
              </a:rPr>
              <a:t>ą apie naują sezoną – užsiregistruokite</a:t>
            </a:r>
            <a:r>
              <a:rPr lang="en-US" sz="1400" b="1" dirty="0">
                <a:solidFill>
                  <a:schemeClr val="bg1"/>
                </a:solidFill>
              </a:rPr>
              <a:t>!</a:t>
            </a:r>
            <a:endParaRPr lang="lt-L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50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F7E448-64E6-C349-A0FC-B20B36512C95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10276757" cy="1355519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Kuri sąveika atneša daugiausiai naudos?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2810E-BF2B-4F96-99E9-175266928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22" y="924936"/>
            <a:ext cx="1692557" cy="2538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56DD2-395F-49F5-999F-CA750D71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60" y="4063714"/>
            <a:ext cx="2612720" cy="2698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BCB1C9-4DB1-4B0B-B431-B5838A533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50" y="3840504"/>
            <a:ext cx="1634476" cy="2698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7D8904-5AFE-45CC-A1A3-F67A45B38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98" y="3663751"/>
            <a:ext cx="2165852" cy="19838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3FC8FE-F04A-4C1C-9A0E-D5FBD1D7387B}"/>
              </a:ext>
            </a:extLst>
          </p:cNvPr>
          <p:cNvSpPr txBox="1"/>
          <p:nvPr/>
        </p:nvSpPr>
        <p:spPr>
          <a:xfrm>
            <a:off x="5486400" y="3381037"/>
            <a:ext cx="146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solidFill>
                  <a:schemeClr val="bg1"/>
                </a:solidFill>
              </a:rPr>
              <a:t>Mokytoja(s)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84B4CE-CB29-45A5-81B2-C8FFE45D4613}"/>
              </a:ext>
            </a:extLst>
          </p:cNvPr>
          <p:cNvSpPr txBox="1"/>
          <p:nvPr/>
        </p:nvSpPr>
        <p:spPr>
          <a:xfrm>
            <a:off x="2976283" y="6423470"/>
            <a:ext cx="146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b="1" dirty="0">
                <a:solidFill>
                  <a:schemeClr val="bg1"/>
                </a:solidFill>
              </a:rPr>
              <a:t>Moksleiviai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A774A1-1970-4E54-B5E0-F7F4819C5D6C}"/>
              </a:ext>
            </a:extLst>
          </p:cNvPr>
          <p:cNvSpPr txBox="1"/>
          <p:nvPr/>
        </p:nvSpPr>
        <p:spPr>
          <a:xfrm>
            <a:off x="7254181" y="6368565"/>
            <a:ext cx="146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b="1" dirty="0">
                <a:solidFill>
                  <a:schemeClr val="bg1"/>
                </a:solidFill>
              </a:rPr>
              <a:t>Dėstytoja(s)</a:t>
            </a:r>
          </a:p>
        </p:txBody>
      </p:sp>
    </p:spTree>
    <p:extLst>
      <p:ext uri="{BB962C8B-B14F-4D97-AF65-F5344CB8AC3E}">
        <p14:creationId xmlns:p14="http://schemas.microsoft.com/office/powerpoint/2010/main" val="2670835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026F86E4-83F9-46E7-9F0E-489A40B8F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6296" y="3822470"/>
            <a:ext cx="3095009" cy="11299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366605-7D25-084B-92B8-0DC381D1AC58}"/>
              </a:ext>
            </a:extLst>
          </p:cNvPr>
          <p:cNvSpPr txBox="1">
            <a:spLocks/>
          </p:cNvSpPr>
          <p:nvPr/>
        </p:nvSpPr>
        <p:spPr>
          <a:xfrm>
            <a:off x="561571" y="-88749"/>
            <a:ext cx="11029793" cy="135551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Moky</a:t>
            </a: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tojų poreikiai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42D223-4D46-9847-9CB0-D17F1B748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572" y="1540398"/>
            <a:ext cx="3095009" cy="11299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4F4391-DA18-42CC-AABE-F5FCAA798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295" y="1540398"/>
            <a:ext cx="3095009" cy="112992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2BFF6E0-161F-4855-9AA8-637A4B80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7786" y="1474684"/>
            <a:ext cx="3095009" cy="112992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9398A5B-4110-9F4F-A5A1-75C0C83750A0}"/>
              </a:ext>
            </a:extLst>
          </p:cNvPr>
          <p:cNvSpPr txBox="1">
            <a:spLocks/>
          </p:cNvSpPr>
          <p:nvPr/>
        </p:nvSpPr>
        <p:spPr>
          <a:xfrm>
            <a:off x="712575" y="1640101"/>
            <a:ext cx="2784235" cy="75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lt-LT" sz="1600" b="0" dirty="0">
                <a:solidFill>
                  <a:schemeClr val="bg1"/>
                </a:solidFill>
              </a:rPr>
              <a:t>Konsultacijų, paskaitų, praktinių užsiėmimų mokytojams (-</a:t>
            </a:r>
            <a:r>
              <a:rPr lang="lt-LT" sz="1600" b="0" dirty="0" err="1">
                <a:solidFill>
                  <a:schemeClr val="bg1"/>
                </a:solidFill>
              </a:rPr>
              <a:t>oms</a:t>
            </a:r>
            <a:r>
              <a:rPr lang="lt-LT" sz="1600" b="0" dirty="0">
                <a:solidFill>
                  <a:schemeClr val="bg1"/>
                </a:solidFill>
              </a:rPr>
              <a:t>)</a:t>
            </a:r>
            <a:endParaRPr lang="en-LT" sz="1800" b="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13E8AD1-CCA2-4A5E-9D05-84244DB6F56E}"/>
              </a:ext>
            </a:extLst>
          </p:cNvPr>
          <p:cNvSpPr txBox="1">
            <a:spLocks/>
          </p:cNvSpPr>
          <p:nvPr/>
        </p:nvSpPr>
        <p:spPr>
          <a:xfrm>
            <a:off x="4584953" y="1623650"/>
            <a:ext cx="2785691" cy="75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lt-LT" sz="1600" b="0" dirty="0">
                <a:solidFill>
                  <a:schemeClr val="bg1"/>
                </a:solidFill>
              </a:rPr>
              <a:t>Konsultacijų mokiniams, vykdant praktinius darbus, brandos darbus</a:t>
            </a:r>
            <a:endParaRPr lang="en-LT" sz="1800" b="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F295C1-CF79-4DFD-8D86-B4CF9B73585E}"/>
              </a:ext>
            </a:extLst>
          </p:cNvPr>
          <p:cNvSpPr txBox="1">
            <a:spLocks/>
          </p:cNvSpPr>
          <p:nvPr/>
        </p:nvSpPr>
        <p:spPr>
          <a:xfrm>
            <a:off x="8385841" y="1559651"/>
            <a:ext cx="2938897" cy="75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lt-LT" sz="1600" b="0" dirty="0">
                <a:solidFill>
                  <a:schemeClr val="bg1"/>
                </a:solidFill>
              </a:rPr>
              <a:t>Gyvai vykdomų laboratorinių ir praktinių darbų - mokyklose arba aukštosiose mokyklose</a:t>
            </a:r>
            <a:endParaRPr lang="en-LT" sz="1800" b="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7C55940-A8C4-4D2B-B410-CB3FA5B26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026" y="3823602"/>
            <a:ext cx="3095009" cy="11299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FB777F9-6D30-417E-B757-97C81CD83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1749" y="3823602"/>
            <a:ext cx="3095009" cy="1129924"/>
          </a:xfrm>
          <a:prstGeom prst="rect">
            <a:avLst/>
          </a:prstGeom>
        </p:spPr>
      </p:pic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EE4708C-CD55-4444-8AD6-AABF9C1F27A9}"/>
              </a:ext>
            </a:extLst>
          </p:cNvPr>
          <p:cNvSpPr txBox="1">
            <a:spLocks/>
          </p:cNvSpPr>
          <p:nvPr/>
        </p:nvSpPr>
        <p:spPr>
          <a:xfrm>
            <a:off x="713972" y="4011336"/>
            <a:ext cx="2785691" cy="75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lt-LT" sz="1600" b="0" dirty="0">
                <a:solidFill>
                  <a:schemeClr val="bg1"/>
                </a:solidFill>
              </a:rPr>
              <a:t>Dėstytojų gyvų ar nuotolinių paskaitų</a:t>
            </a:r>
            <a:endParaRPr lang="en-LT" sz="1800" b="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85F6F83-A2E2-4232-925C-0B2DED3E7BE6}"/>
              </a:ext>
            </a:extLst>
          </p:cNvPr>
          <p:cNvSpPr txBox="1">
            <a:spLocks/>
          </p:cNvSpPr>
          <p:nvPr/>
        </p:nvSpPr>
        <p:spPr>
          <a:xfrm>
            <a:off x="4507623" y="4007674"/>
            <a:ext cx="2940350" cy="75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lt-LT" sz="1600" b="0" dirty="0">
                <a:solidFill>
                  <a:schemeClr val="bg1"/>
                </a:solidFill>
              </a:rPr>
              <a:t>Moksleivių stovyklų/dirbtuvių detaliai gvildenant vieną temą</a:t>
            </a:r>
            <a:endParaRPr lang="en-LT" sz="1800" b="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924BDF5-4887-4236-95C0-2C505AAC0DEC}"/>
              </a:ext>
            </a:extLst>
          </p:cNvPr>
          <p:cNvSpPr txBox="1">
            <a:spLocks/>
          </p:cNvSpPr>
          <p:nvPr/>
        </p:nvSpPr>
        <p:spPr>
          <a:xfrm>
            <a:off x="8462443" y="3999160"/>
            <a:ext cx="2785691" cy="75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lt-LT" sz="1600" b="0" dirty="0">
                <a:solidFill>
                  <a:schemeClr val="bg1"/>
                </a:solidFill>
              </a:rPr>
              <a:t>Mokytojų stažuočių aukštosiose mokyklose</a:t>
            </a:r>
            <a:endParaRPr lang="en-LT" sz="1800" b="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  <a:p>
            <a:endParaRPr lang="en-LT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57504-DDD2-45F7-88BB-64743C7FEB98}"/>
              </a:ext>
            </a:extLst>
          </p:cNvPr>
          <p:cNvSpPr/>
          <p:nvPr/>
        </p:nvSpPr>
        <p:spPr>
          <a:xfrm>
            <a:off x="10511406" y="234892"/>
            <a:ext cx="1208014" cy="59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6659B-6E9C-46E8-B8C4-C62375D665EE}"/>
              </a:ext>
            </a:extLst>
          </p:cNvPr>
          <p:cNvSpPr/>
          <p:nvPr/>
        </p:nvSpPr>
        <p:spPr>
          <a:xfrm>
            <a:off x="10167457" y="134224"/>
            <a:ext cx="1694576" cy="8305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FF039-4DBF-4973-99B0-4C0C38582916}"/>
              </a:ext>
            </a:extLst>
          </p:cNvPr>
          <p:cNvSpPr txBox="1"/>
          <p:nvPr/>
        </p:nvSpPr>
        <p:spPr>
          <a:xfrm>
            <a:off x="561571" y="6358667"/>
            <a:ext cx="1173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/>
                </a:solidFill>
              </a:rPr>
              <a:t>Duomenys iš „Kurk Lietuvai“ projekto: </a:t>
            </a:r>
            <a:r>
              <a:rPr lang="lt-LT" sz="1200" dirty="0">
                <a:solidFill>
                  <a:schemeClr val="bg1"/>
                </a:solidFill>
                <a:hlinkClick r:id="rId4"/>
              </a:rPr>
              <a:t>https://kurklt.lt/projektai/mokyklu-ir-aukstuju-mokyklu-bendradarbiavimas-steam-ugdyme</a:t>
            </a:r>
            <a:r>
              <a:rPr lang="lt-LT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84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F7E448-64E6-C349-A0FC-B20B36512C95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9389252" cy="135551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Dėstytojų/mokslininkų motyvacija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8E605-AC22-4552-BD20-21EFFA056BEB}"/>
              </a:ext>
            </a:extLst>
          </p:cNvPr>
          <p:cNvSpPr txBox="1"/>
          <p:nvPr/>
        </p:nvSpPr>
        <p:spPr>
          <a:xfrm>
            <a:off x="6916023" y="3548349"/>
            <a:ext cx="1953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2025-03 </a:t>
            </a:r>
            <a:endParaRPr lang="lt-LT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9E24D-95CD-4AD7-9820-A89549C0B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75"/>
            <a:ext cx="12192000" cy="3600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9655BD-8F27-4689-9E65-4DA3B76CF93C}"/>
              </a:ext>
            </a:extLst>
          </p:cNvPr>
          <p:cNvSpPr txBox="1"/>
          <p:nvPr/>
        </p:nvSpPr>
        <p:spPr>
          <a:xfrm>
            <a:off x="561571" y="6358667"/>
            <a:ext cx="1173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/>
                </a:solidFill>
              </a:rPr>
              <a:t>Duomenys iš „Kurk Lietuvai“ projekto: </a:t>
            </a:r>
            <a:r>
              <a:rPr lang="lt-LT" sz="1200" dirty="0">
                <a:solidFill>
                  <a:schemeClr val="bg1"/>
                </a:solidFill>
                <a:hlinkClick r:id="rId3"/>
              </a:rPr>
              <a:t>https://kurklt.lt/projektai/mokyklu-ir-aukstuju-mokyklu-bendradarbiavimas-steam-ugdyme</a:t>
            </a:r>
            <a:r>
              <a:rPr lang="lt-LT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634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5EC8F2-0D09-4BC8-8014-005D22CD8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69" y="1533525"/>
            <a:ext cx="6279006" cy="37909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F3D9AD-9FF4-4C56-9469-2C8958FC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557" y="2572241"/>
            <a:ext cx="5839743" cy="224091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96B78B-CC68-1144-8BB5-7B0F91F193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1990" y="3124075"/>
            <a:ext cx="5476875" cy="11372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 err="1">
                <a:solidFill>
                  <a:schemeClr val="bg1"/>
                </a:solidFill>
              </a:rPr>
              <a:t>Bendraukite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</a:t>
            </a:r>
            <a:r>
              <a:rPr lang="en-US" b="1" dirty="0">
                <a:solidFill>
                  <a:schemeClr val="bg1"/>
                </a:solidFill>
              </a:rPr>
              <a:t> auk</a:t>
            </a:r>
            <a:r>
              <a:rPr lang="lt-LT" b="1" dirty="0" err="1">
                <a:solidFill>
                  <a:schemeClr val="bg1"/>
                </a:solidFill>
              </a:rPr>
              <a:t>št</a:t>
            </a:r>
            <a:r>
              <a:rPr lang="en-US" b="1" dirty="0" err="1">
                <a:solidFill>
                  <a:schemeClr val="bg1"/>
                </a:solidFill>
              </a:rPr>
              <a:t>osiomis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mokyklomis</a:t>
            </a:r>
            <a:endParaRPr lang="en-L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7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294725-4137-4C6C-B19B-E151E08A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1367951"/>
            <a:ext cx="6257924" cy="417194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F3D9AD-9FF4-4C56-9469-2C8958FC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557" y="2572241"/>
            <a:ext cx="5839743" cy="224091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96B78B-CC68-1144-8BB5-7B0F91F193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" y="2929927"/>
            <a:ext cx="5476875" cy="152554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lt-LT" sz="4000" b="1" dirty="0">
                <a:solidFill>
                  <a:schemeClr val="bg1"/>
                </a:solidFill>
              </a:rPr>
              <a:t>VILNIUS TECH „Ateities inžinerijos“ programa</a:t>
            </a:r>
            <a:endParaRPr lang="en-L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98B8D8-3865-1149-9EFC-4D581F7BC873}"/>
              </a:ext>
            </a:extLst>
          </p:cNvPr>
          <p:cNvSpPr/>
          <p:nvPr/>
        </p:nvSpPr>
        <p:spPr>
          <a:xfrm>
            <a:off x="561573" y="1666214"/>
            <a:ext cx="616307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b="1" dirty="0">
                <a:solidFill>
                  <a:schemeClr val="bg1"/>
                </a:solidFill>
              </a:rPr>
              <a:t>Tikslas</a:t>
            </a:r>
            <a:r>
              <a:rPr lang="lt-LT" dirty="0">
                <a:solidFill>
                  <a:schemeClr val="bg1"/>
                </a:solidFill>
              </a:rPr>
              <a:t> - stiprinti moksleivių inžinerinių inovacijų, STEAM įgūdžius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K</a:t>
            </a:r>
            <a:r>
              <a:rPr lang="lt-LT" sz="1800" dirty="0">
                <a:solidFill>
                  <a:schemeClr val="bg1"/>
                </a:solidFill>
              </a:rPr>
              <a:t>ą tik baigėsi </a:t>
            </a:r>
            <a:r>
              <a:rPr lang="en-US" sz="1800" dirty="0">
                <a:solidFill>
                  <a:schemeClr val="bg1"/>
                </a:solidFill>
              </a:rPr>
              <a:t>8-asis </a:t>
            </a:r>
            <a:r>
              <a:rPr lang="en-US" sz="1800" dirty="0" err="1">
                <a:solidFill>
                  <a:schemeClr val="bg1"/>
                </a:solidFill>
              </a:rPr>
              <a:t>sezonas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chemeClr val="bg1"/>
                </a:solidFill>
              </a:rPr>
              <a:t>Įtraukia ir moksleivius, ir mokytojus</a:t>
            </a:r>
          </a:p>
          <a:p>
            <a:endParaRPr lang="lt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chemeClr val="bg1"/>
                </a:solidFill>
              </a:rPr>
              <a:t>Atliekami integruoti projektiniai darbai</a:t>
            </a:r>
          </a:p>
          <a:p>
            <a:endParaRPr lang="en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chemeClr val="bg1"/>
                </a:solidFill>
              </a:rPr>
              <a:t>Konsultuoja universiteto dėstytojai</a:t>
            </a:r>
          </a:p>
          <a:p>
            <a:endParaRPr lang="en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chemeClr val="bg1"/>
                </a:solidFill>
              </a:rPr>
              <a:t>Suteikiama skaitmeninė administravimo platforma</a:t>
            </a:r>
          </a:p>
          <a:p>
            <a:endParaRPr lang="en-LT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chemeClr val="bg1"/>
                </a:solidFill>
              </a:rPr>
              <a:t>Siūloma 21 tematika</a:t>
            </a:r>
            <a:endParaRPr lang="en-L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F7E448-64E6-C349-A0FC-B20B36512C95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7642861" cy="1355519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„Ateities inžinerijos“ programa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7D40E-82A1-43D5-9F79-07B99472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85" y="1666214"/>
            <a:ext cx="5742315" cy="38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0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98B8D8-3865-1149-9EFC-4D581F7BC873}"/>
              </a:ext>
            </a:extLst>
          </p:cNvPr>
          <p:cNvSpPr/>
          <p:nvPr/>
        </p:nvSpPr>
        <p:spPr>
          <a:xfrm>
            <a:off x="561573" y="1666214"/>
            <a:ext cx="604877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Projektinius darbu</a:t>
            </a:r>
            <a:r>
              <a:rPr lang="en-US" dirty="0">
                <a:solidFill>
                  <a:schemeClr val="bg1"/>
                </a:solidFill>
              </a:rPr>
              <a:t>s </a:t>
            </a:r>
            <a:r>
              <a:rPr lang="lt-LT" dirty="0">
                <a:solidFill>
                  <a:schemeClr val="bg1"/>
                </a:solidFill>
              </a:rPr>
              <a:t>vykdo po vieną arba grupėmis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Reikalinga</a:t>
            </a:r>
            <a:r>
              <a:rPr lang="en-US" dirty="0">
                <a:solidFill>
                  <a:schemeClr val="bg1"/>
                </a:solidFill>
              </a:rPr>
              <a:t> med</a:t>
            </a:r>
            <a:r>
              <a:rPr lang="lt-LT" dirty="0" err="1">
                <a:solidFill>
                  <a:schemeClr val="bg1"/>
                </a:solidFill>
              </a:rPr>
              <a:t>žiaga</a:t>
            </a:r>
            <a:r>
              <a:rPr lang="lt-LT" dirty="0">
                <a:solidFill>
                  <a:schemeClr val="bg1"/>
                </a:solidFill>
              </a:rPr>
              <a:t> prieinama prisijungus prie mūsų internetinės platformos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Vyksta gyvi ir nuotoliniai renginiai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Projektai pristatomi gyvai VILNIUS TEC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lt-LT" dirty="0">
                <a:solidFill>
                  <a:schemeClr val="bg1"/>
                </a:solidFill>
              </a:rPr>
              <a:t> plakato forma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Apdovanojami geriausi darbai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F7E448-64E6-C349-A0FC-B20B36512C95}"/>
              </a:ext>
            </a:extLst>
          </p:cNvPr>
          <p:cNvSpPr txBox="1">
            <a:spLocks/>
          </p:cNvSpPr>
          <p:nvPr/>
        </p:nvSpPr>
        <p:spPr>
          <a:xfrm>
            <a:off x="561572" y="-58605"/>
            <a:ext cx="7642861" cy="1355519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„Ateities inžinerijos“ programa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CB2817-FD0A-4768-827A-A13DC5235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1735867"/>
            <a:ext cx="5410199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20248"/>
      </p:ext>
    </p:extLst>
  </p:cSld>
  <p:clrMapOvr>
    <a:masterClrMapping/>
  </p:clrMapOvr>
</p:sld>
</file>

<file path=ppt/theme/theme1.xml><?xml version="1.0" encoding="utf-8"?>
<a:theme xmlns:a="http://schemas.openxmlformats.org/drawingml/2006/main" name="Vilnius_Tech_mėlynas_LT">
  <a:themeElements>
    <a:clrScheme name="Vilnius Tech Spalvo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B4DC7"/>
      </a:accent1>
      <a:accent2>
        <a:srgbClr val="F68B28"/>
      </a:accent2>
      <a:accent3>
        <a:srgbClr val="BDCCD3"/>
      </a:accent3>
      <a:accent4>
        <a:srgbClr val="FEBF3E"/>
      </a:accent4>
      <a:accent5>
        <a:srgbClr val="3EB8D8"/>
      </a:accent5>
      <a:accent6>
        <a:srgbClr val="00DDA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91690A6-DD73-CF40-9CA3-D13CAF28D1BE}" vid="{EBF1328C-5FF9-AF49-9473-68800F0131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Ateities_inzinerija_2024_04</Template>
  <TotalTime>620</TotalTime>
  <Words>582</Words>
  <Application>Microsoft Office PowerPoint</Application>
  <PresentationFormat>Widescreen</PresentationFormat>
  <Paragraphs>152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Vilnius_Tech_mėlynas_LT</vt:lpstr>
      <vt:lpstr>„Ateities Inžinerija” – kūrybiškas mokymasis technologijų pasaulyje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Ačiū!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Edita Karosienė</dc:creator>
  <cp:lastModifiedBy>Edita Karosienė</cp:lastModifiedBy>
  <cp:revision>68</cp:revision>
  <dcterms:created xsi:type="dcterms:W3CDTF">2024-04-25T10:01:10Z</dcterms:created>
  <dcterms:modified xsi:type="dcterms:W3CDTF">2025-05-27T05:19:42Z</dcterms:modified>
</cp:coreProperties>
</file>