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290" r:id="rId3"/>
    <p:sldId id="291" r:id="rId4"/>
    <p:sldId id="292" r:id="rId5"/>
    <p:sldId id="294" r:id="rId6"/>
    <p:sldId id="293" r:id="rId7"/>
    <p:sldId id="295" r:id="rId8"/>
    <p:sldId id="296" r:id="rId9"/>
    <p:sldId id="297" r:id="rId10"/>
    <p:sldId id="298" r:id="rId11"/>
    <p:sldId id="299"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1590" y="102"/>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049364784"/>
      </p:ext>
    </p:extLst>
  </p:cSld>
  <p:clrMapOvr>
    <a:masterClrMapping/>
  </p:clrMapOvr>
  <p:transition spd="slow"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89748334"/>
      </p:ext>
    </p:extLst>
  </p:cSld>
  <p:clrMapOvr>
    <a:masterClrMapping/>
  </p:clrMapOvr>
  <p:transition spd="slow"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994096687"/>
      </p:ext>
    </p:extLst>
  </p:cSld>
  <p:clrMapOvr>
    <a:masterClrMapping/>
  </p:clrMapOvr>
  <p:transition spd="slow"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90220158"/>
      </p:ext>
    </p:extLst>
  </p:cSld>
  <p:clrMapOvr>
    <a:masterClrMapping/>
  </p:clrMapOvr>
  <p:transition spd="slow"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53172241"/>
      </p:ext>
    </p:extLst>
  </p:cSld>
  <p:clrMapOvr>
    <a:masterClrMapping/>
  </p:clrMapOvr>
  <p:transition spd="slow"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82499352"/>
      </p:ext>
    </p:extLst>
  </p:cSld>
  <p:clrMapOvr>
    <a:masterClrMapping/>
  </p:clrMapOvr>
  <p:transition spd="slow"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232026249"/>
      </p:ext>
    </p:extLst>
  </p:cSld>
  <p:clrMapOvr>
    <a:masterClrMapping/>
  </p:clrMapOvr>
  <p:transition spd="slow"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72718161"/>
      </p:ext>
    </p:extLst>
  </p:cSld>
  <p:clrMapOvr>
    <a:masterClrMapping/>
  </p:clrMapOvr>
  <p:transition spd="slow"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201553520"/>
      </p:ext>
    </p:extLst>
  </p:cSld>
  <p:clrMapOvr>
    <a:masterClrMapping/>
  </p:clrMapOvr>
  <p:transition spd="slow"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4123875447"/>
      </p:ext>
    </p:extLst>
  </p:cSld>
  <p:clrMapOvr>
    <a:masterClrMapping/>
  </p:clrMapOvr>
  <p:transition spd="slow"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513832515"/>
      </p:ext>
    </p:extLst>
  </p:cSld>
  <p:clrMapOvr>
    <a:masterClrMapping/>
  </p:clrMapOvr>
  <p:transition spd="slow"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3AC1-8F0B-4DF7-BD3F-E6424B2C497F}" type="datetimeFigureOut">
              <a:rPr lang="en-GB" smtClean="0"/>
              <a:pPr/>
              <a:t>19/01/2026</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290B-8D13-4235-A129-4D98C88D05DB}" type="slidenum">
              <a:rPr lang="en-GB" smtClean="0"/>
              <a:pPr/>
              <a:t>‹#›</a:t>
            </a:fld>
            <a:endParaRPr lang="en-GB"/>
          </a:p>
        </p:txBody>
      </p:sp>
    </p:spTree>
    <p:extLst>
      <p:ext uri="{BB962C8B-B14F-4D97-AF65-F5344CB8AC3E}">
        <p14:creationId xmlns:p14="http://schemas.microsoft.com/office/powerpoint/2010/main" val="42814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491648-82AD-DE09-7127-B5160D2C6CA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AA10B92-EE38-4EA7-A0DA-CE0F2B3175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6114933C-B2AB-D2E3-11B3-FD7CCA4AD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62BC5880-255E-7314-AE70-477ED832E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EBF251-2077-549F-ACFD-E918947A0ED9}"/>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IIe kl. mok. Kamilės Pociūtės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EB487617-7311-E021-5681-888F275AE480}"/>
              </a:ext>
            </a:extLst>
          </p:cNvPr>
          <p:cNvSpPr>
            <a:spLocks noGrp="1"/>
          </p:cNvSpPr>
          <p:nvPr>
            <p:ph sz="half" idx="2"/>
          </p:nvPr>
        </p:nvSpPr>
        <p:spPr>
          <a:xfrm>
            <a:off x="5886688" y="79286"/>
            <a:ext cx="3214167" cy="6715651"/>
          </a:xfrm>
        </p:spPr>
        <p:txBody>
          <a:bodyPr>
            <a:normAutofit lnSpcReduction="10000"/>
          </a:bodyPr>
          <a:lstStyle/>
          <a:p>
            <a:pPr marL="0" indent="0">
              <a:buNone/>
            </a:pPr>
            <a:r>
              <a:rPr lang="lt-LT" sz="1800" b="1" dirty="0">
                <a:latin typeface="Times New Roman" panose="02020603050405020304" pitchFamily="18" charset="0"/>
                <a:cs typeface="Times New Roman" panose="02020603050405020304" pitchFamily="18" charset="0"/>
              </a:rPr>
              <a:t>Jei kiekvieną rytą pasiklosi lovą, būsi įvykdęs pirmąją dienos užduotį. Tai suteiks nedidelį pasididžiavimo jausmą ir paskatins imtis kitos užduoties, tada dar vienos ir dar vienos. Baigiantis dienai, ši viena įvykdyta užduotis virs daugybe atliktų darbų. Pasiklojus lovą, taip pat sustiprėja suvokimas, kad gyvenime svarbūs maži dalykai. Jei negali gerai atlikti smulkių užduočių, niekada gerai neatliksi ir labai svarbių.</a:t>
            </a:r>
          </a:p>
          <a:p>
            <a:pPr marL="0" indent="0">
              <a:buNone/>
            </a:pPr>
            <a:endParaRPr lang="lt-LT" sz="1800" b="1" dirty="0">
              <a:latin typeface="Times New Roman" panose="02020603050405020304" pitchFamily="18" charset="0"/>
              <a:cs typeface="Times New Roman" panose="02020603050405020304" pitchFamily="18" charset="0"/>
            </a:endParaRPr>
          </a:p>
          <a:p>
            <a:pPr marL="0" indent="0">
              <a:buNone/>
            </a:pPr>
            <a:r>
              <a:rPr lang="lt-LT" sz="1800" b="1" dirty="0">
                <a:latin typeface="Times New Roman" panose="02020603050405020304" pitchFamily="18" charset="0"/>
                <a:cs typeface="Times New Roman" panose="02020603050405020304" pitchFamily="18" charset="0"/>
              </a:rPr>
              <a:t>“Gyvenimas – tai kova, o nesėkmė visad tikėtina, tačiau tie, kurie gyvena bijodami nesėkmių, sunkumų ar gėdos, niekada neišnaudos savo potencialo. Neatiduodamas visų savo jėgų, retkarčiais nepasiryždamas virve nusileisti žemyn galva, neparodydamas bebaimės narsos, niekada nesužinosi, kas iš tiesų įmanoma gyvenime.”</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92A270EE-ED7B-886F-A049-D9EF3D35CE7D}"/>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800" dirty="0">
              <a:solidFill>
                <a:srgbClr val="FFFFFF"/>
              </a:solidFill>
            </a:endParaRPr>
          </a:p>
        </p:txBody>
      </p:sp>
      <p:pic>
        <p:nvPicPr>
          <p:cNvPr id="1026" name="Picture 2">
            <a:extLst>
              <a:ext uri="{FF2B5EF4-FFF2-40B4-BE49-F238E27FC236}">
                <a16:creationId xmlns:a16="http://schemas.microsoft.com/office/drawing/2014/main" id="{7FC6F560-77A4-49E4-CF21-37A9C1FC0EA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54382" y="1253330"/>
            <a:ext cx="270577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996257"/>
      </p:ext>
    </p:extLst>
  </p:cSld>
  <p:clrMapOvr>
    <a:masterClrMapping/>
  </p:clrMapOvr>
  <p:transition spd="slow" advClick="0" advTm="25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0B1999-CCDF-1899-1117-940DB0E74C9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63692BA-FA90-747E-F5AB-17386E9C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20F88A-342E-F206-3C39-4010F43F3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7871FCB-5D38-0C0D-452C-91107DEC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58B389-6E91-3563-1888-40CF38028FB3}"/>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Psichologės Neringos Gerdauskytės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7AD1B98E-587F-01F4-7B86-8C3CC73B0E25}"/>
              </a:ext>
            </a:extLst>
          </p:cNvPr>
          <p:cNvSpPr>
            <a:spLocks noGrp="1"/>
          </p:cNvSpPr>
          <p:nvPr>
            <p:ph sz="half" idx="2"/>
          </p:nvPr>
        </p:nvSpPr>
        <p:spPr>
          <a:xfrm>
            <a:off x="5886688" y="79286"/>
            <a:ext cx="3214167" cy="6715651"/>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Knyga „Pinigų laiškai“ – tai ir psichologo įžvalgos apie laimingesnį santykį su pasauliu. O pinigai čia turi šiokios tokios įtakos. Jie gali veikti santykius, sveikatą, laisvalaikį, ir atvirkščiai – laisvalaikis, sveikata, santykiai gali veikti pinigus.</a:t>
            </a:r>
          </a:p>
          <a:p>
            <a:pPr marL="0" indent="0">
              <a:buNone/>
            </a:pPr>
            <a:r>
              <a:rPr lang="lt-LT" sz="2000" b="1" dirty="0">
                <a:latin typeface="Times New Roman" panose="02020603050405020304" pitchFamily="18" charset="0"/>
                <a:cs typeface="Times New Roman" panose="02020603050405020304" pitchFamily="18" charset="0"/>
              </a:rPr>
              <a:t>Kaip tiems dviratininkams, besileidžiantiems į ištvermės varžybas su labai mažai daiktų, Timas siūlo išsigryninti gyvenimo kryptį iki esmės ir atmesti nereikalingus dalykus. Revizuoti savo santykį su darbais, aplinka ir pasauliu. Nes tik kantriai, po truputį daromi pokyčiai linkę užsilikti ir tapti nauju gyvenimo būdu.</a:t>
            </a:r>
          </a:p>
        </p:txBody>
      </p:sp>
      <p:sp>
        <p:nvSpPr>
          <p:cNvPr id="3" name="Title 1">
            <a:extLst>
              <a:ext uri="{FF2B5EF4-FFF2-40B4-BE49-F238E27FC236}">
                <a16:creationId xmlns:a16="http://schemas.microsoft.com/office/drawing/2014/main" id="{BAF5DF6D-2E2C-C1A6-EE28-7E4A20905CB6}"/>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sp>
        <p:nvSpPr>
          <p:cNvPr id="7" name="Content Placeholder 6">
            <a:extLst>
              <a:ext uri="{FF2B5EF4-FFF2-40B4-BE49-F238E27FC236}">
                <a16:creationId xmlns:a16="http://schemas.microsoft.com/office/drawing/2014/main" id="{F488B193-24E7-D054-6AF2-DAECAC323487}"/>
              </a:ext>
            </a:extLst>
          </p:cNvPr>
          <p:cNvSpPr>
            <a:spLocks noGrp="1"/>
          </p:cNvSpPr>
          <p:nvPr>
            <p:ph sz="half" idx="1"/>
          </p:nvPr>
        </p:nvSpPr>
        <p:spPr/>
        <p:txBody>
          <a:bodyPr>
            <a:normAutofit/>
          </a:bodyPr>
          <a:lstStyle/>
          <a:p>
            <a:endParaRPr lang="en-GB"/>
          </a:p>
        </p:txBody>
      </p:sp>
      <p:pic>
        <p:nvPicPr>
          <p:cNvPr id="1026" name="Picture 2" descr="Pinigų laiškai. Lietuviška taupymo istorija">
            <a:extLst>
              <a:ext uri="{FF2B5EF4-FFF2-40B4-BE49-F238E27FC236}">
                <a16:creationId xmlns:a16="http://schemas.microsoft.com/office/drawing/2014/main" id="{E658845E-FCE8-6831-0D99-E06E89591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35" y="1762562"/>
            <a:ext cx="2665752" cy="394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31059"/>
      </p:ext>
    </p:extLst>
  </p:cSld>
  <p:clrMapOvr>
    <a:masterClrMapping/>
  </p:clrMapOvr>
  <p:transition spd="slow" advClick="0" advTm="25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FB4DB3-0198-02AD-222B-4829E109A5B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ED612AB-0F9B-10E6-5712-8EDE5FEB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B0413D21-29F1-60C5-8368-D5BF56397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67879C99-C2AB-6AAF-28ED-42FA471AE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7B7FF2-7662-AF42-D550-A4577B6504B5}"/>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Psichologės Neringos Gerdauskytės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D3208483-1FB8-32F6-2E6C-55574DFD9DC4}"/>
              </a:ext>
            </a:extLst>
          </p:cNvPr>
          <p:cNvSpPr>
            <a:spLocks noGrp="1"/>
          </p:cNvSpPr>
          <p:nvPr>
            <p:ph sz="half" idx="2"/>
          </p:nvPr>
        </p:nvSpPr>
        <p:spPr>
          <a:xfrm>
            <a:off x="5886688" y="79286"/>
            <a:ext cx="3214167" cy="6715651"/>
          </a:xfrm>
        </p:spPr>
        <p:txBody>
          <a:bodyPr>
            <a:normAutofit/>
          </a:bodyPr>
          <a:lstStyle/>
          <a:p>
            <a:pPr marL="0" indent="0">
              <a:buNone/>
            </a:pPr>
            <a:endParaRPr lang="lt-LT" sz="2000" b="1">
              <a:latin typeface="Times New Roman" panose="02020603050405020304" pitchFamily="18" charset="0"/>
              <a:cs typeface="Times New Roman" panose="02020603050405020304" pitchFamily="18" charset="0"/>
            </a:endParaRPr>
          </a:p>
          <a:p>
            <a:pPr marL="0" indent="0">
              <a:buNone/>
            </a:pPr>
            <a:r>
              <a:rPr lang="lt-LT" sz="2000" b="1">
                <a:latin typeface="Times New Roman" panose="02020603050405020304" pitchFamily="18" charset="0"/>
                <a:cs typeface="Times New Roman" panose="02020603050405020304" pitchFamily="18" charset="0"/>
              </a:rPr>
              <a:t>„</a:t>
            </a:r>
            <a:r>
              <a:rPr lang="lt-LT" sz="2000" b="1" dirty="0">
                <a:latin typeface="Times New Roman" panose="02020603050405020304" pitchFamily="18" charset="0"/>
                <a:cs typeface="Times New Roman" panose="02020603050405020304" pitchFamily="18" charset="0"/>
              </a:rPr>
              <a:t>Istorijos balsai: Kalbos, pakeitusios pasaulį" – 2014 m. pirmąkart lietuviškai pasirodžiusios S. S. Montefiore's knygos naujas leidimas, autoriaus valia įgavęs kitokį pavidalą ir gerokai praplėstas. Jame – žymiausių politikų, visuomenės veikėjų, valstybių vadovų, karalių, imperatorių, popiežių ir prezidentų kalbos, vienu ar kitu laikotarpiu stipriai paveikusios istorijos eigą. Tačiau ne tik; kaskart prie kalbos pateikiamas glaustas istorinis kontekstas.</a:t>
            </a:r>
          </a:p>
        </p:txBody>
      </p:sp>
      <p:sp>
        <p:nvSpPr>
          <p:cNvPr id="3" name="Title 1">
            <a:extLst>
              <a:ext uri="{FF2B5EF4-FFF2-40B4-BE49-F238E27FC236}">
                <a16:creationId xmlns:a16="http://schemas.microsoft.com/office/drawing/2014/main" id="{5CE4B1B9-1810-A6D6-88DF-B042C6173481}"/>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2050" name="Picture 2" descr="Istorijos balsai. Kalbos, pakeitusios pasaulį | Simon Sebag Montefiore">
            <a:extLst>
              <a:ext uri="{FF2B5EF4-FFF2-40B4-BE49-F238E27FC236}">
                <a16:creationId xmlns:a16="http://schemas.microsoft.com/office/drawing/2014/main" id="{3E2DEE2F-FBBA-3435-18C3-9EBD39D1335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316000" y="1400297"/>
            <a:ext cx="2527541" cy="376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94039"/>
      </p:ext>
    </p:extLst>
  </p:cSld>
  <p:clrMapOvr>
    <a:masterClrMapping/>
  </p:clrMapOvr>
  <p:transition spd="slow" advClick="0" advTm="25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2370B4-C13C-E7A2-5018-9714FB77AA5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6A58994-CFBF-F7BC-A264-E4627AF95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46583B7-91E0-1956-9E68-7AD8238A0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DBA7C26-3AA5-F695-0AA6-491BA6130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C3A5D7-7463-D5A5-B573-9B3EB67E1830}"/>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IIe kl. mok. Kamilės Pociūtės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CD12AC16-6D7E-D421-FCD7-1AED2BB56485}"/>
              </a:ext>
            </a:extLst>
          </p:cNvPr>
          <p:cNvSpPr>
            <a:spLocks noGrp="1"/>
          </p:cNvSpPr>
          <p:nvPr>
            <p:ph sz="half" idx="2"/>
          </p:nvPr>
        </p:nvSpPr>
        <p:spPr>
          <a:xfrm>
            <a:off x="5886688" y="79286"/>
            <a:ext cx="3214167" cy="6715651"/>
          </a:xfrm>
        </p:spPr>
        <p:txBody>
          <a:bodyPr>
            <a:normAutofit fontScale="70000" lnSpcReduction="20000"/>
          </a:bodyPr>
          <a:lstStyle/>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r>
              <a:rPr lang="lt-LT" sz="2300" b="1" dirty="0">
                <a:latin typeface="Times New Roman" panose="02020603050405020304" pitchFamily="18" charset="0"/>
                <a:cs typeface="Times New Roman" panose="02020603050405020304" pitchFamily="18" charset="0"/>
              </a:rPr>
              <a:t>HEROJAUS KODAS – admirolo McRaveno skambi duoklė tikriems, kasdieniams herojams, per daugelį metų sutiktiems pradedant mūšio laukais, ligoninėmis ir baigiant universitetais. Tai duoklė žmonėms, dirbusiems savo darbą tam, kad išgelbėtų pasaulį.</a:t>
            </a:r>
          </a:p>
          <a:p>
            <a:pPr marL="0" indent="0">
              <a:buNone/>
            </a:pPr>
            <a:r>
              <a:rPr lang="lt-LT" sz="2300" b="1" dirty="0">
                <a:latin typeface="Times New Roman" panose="02020603050405020304" pitchFamily="18" charset="0"/>
                <a:cs typeface="Times New Roman" panose="02020603050405020304" pitchFamily="18" charset="0"/>
              </a:rPr>
              <a:t>Augdamas Teksase Billas McRavenas svajojo tapti herojumi. Jis troško apsisiausti pelerina ir savo supergaliomis apsaugoti žemę nuo sunaikinimo. Tačiau paaugęs ir pamatęs pasaulio, pastebėjo, jog tikrų didvyrių sutikdavo visur, kur nukeliaudavo – ir nė vienas jų neturėjo jokių supergalių. Jie nebuvo apsisiautę pelerinomis ir nedėvėjo gobtuvų. Vis dėlto visi jie turėjo savybių, suteikusių galią padėti kitiems, padaryti teigiamų pokyčių, išgelbėti pasaulį. Jie turėjo narsos, ir fizinės, ir moralinės, nuoširdumo, ryžto pasiaukoti bei gilaus sąžinės jausmo.</a:t>
            </a:r>
          </a:p>
          <a:p>
            <a:pPr marL="0" indent="0">
              <a:buNone/>
            </a:pPr>
            <a:r>
              <a:rPr lang="lt-LT" sz="2300" b="1" dirty="0">
                <a:latin typeface="Times New Roman" panose="02020603050405020304" pitchFamily="18" charset="0"/>
                <a:cs typeface="Times New Roman" panose="02020603050405020304" pitchFamily="18" charset="0"/>
              </a:rPr>
              <a:t>HEROJAUS KODAS nėra nei šifras, nei galvosūkis, nei slapta žinutė. Tai elgesio kodeksas; iš dorybių išmokstamos pamokos, galinčios tapti mūsų charakterio pagrindu kuriant garbės ir pagarbos vertą gyvenimą.</a:t>
            </a:r>
          </a:p>
          <a:p>
            <a:pPr marL="0" indent="0">
              <a:buNone/>
            </a:pPr>
            <a:endParaRPr lang="lt-LT" sz="2000" b="1"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F40E49FE-48BE-DF52-28A8-9E991D001552}"/>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2050" name="Picture 2">
            <a:extLst>
              <a:ext uri="{FF2B5EF4-FFF2-40B4-BE49-F238E27FC236}">
                <a16:creationId xmlns:a16="http://schemas.microsoft.com/office/drawing/2014/main" id="{B22E8E42-00D3-46C4-BC57-2D9D4B6F77A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27943" y="1253330"/>
            <a:ext cx="26000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5459"/>
      </p:ext>
    </p:extLst>
  </p:cSld>
  <p:clrMapOvr>
    <a:masterClrMapping/>
  </p:clrMapOvr>
  <p:transition spd="slow" advClick="0" advTm="25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B8FE02-F6A2-E4D1-5AB7-D829D7C86CD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B941C4-F24F-33E3-CB5C-AC74C5C8C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6B2718B-218B-2FDA-1A4E-E76533FE8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9AF7504-E4E4-E1C4-BC60-72C182C90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0F8E7B-7DEA-2616-C838-530AEF54CA79}"/>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IIe kl. mok. Kamilės Pociūtės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9B93942E-2406-BD71-B1B9-C0F0ADBBC405}"/>
              </a:ext>
            </a:extLst>
          </p:cNvPr>
          <p:cNvSpPr>
            <a:spLocks noGrp="1"/>
          </p:cNvSpPr>
          <p:nvPr>
            <p:ph sz="half" idx="2"/>
          </p:nvPr>
        </p:nvSpPr>
        <p:spPr>
          <a:xfrm>
            <a:off x="5886688" y="79286"/>
            <a:ext cx="3214167" cy="6715651"/>
          </a:xfrm>
        </p:spPr>
        <p:txBody>
          <a:bodyPr>
            <a:normAutofit fontScale="77500" lnSpcReduction="20000"/>
          </a:bodyPr>
          <a:lstStyle/>
          <a:p>
            <a:pPr marL="0" indent="0">
              <a:buNone/>
            </a:pPr>
            <a:r>
              <a:rPr lang="lt-LT" sz="2600" b="1" dirty="0">
                <a:latin typeface="Times New Roman" panose="02020603050405020304" pitchFamily="18" charset="0"/>
                <a:cs typeface="Times New Roman" panose="02020603050405020304" pitchFamily="18" charset="0"/>
              </a:rPr>
              <a:t>Skaitytojai sužinos:</a:t>
            </a:r>
          </a:p>
          <a:p>
            <a:r>
              <a:rPr lang="lt-LT" sz="2300" b="1" dirty="0">
                <a:latin typeface="Times New Roman" panose="02020603050405020304" pitchFamily="18" charset="0"/>
                <a:cs typeface="Times New Roman" panose="02020603050405020304" pitchFamily="18" charset="0"/>
              </a:rPr>
              <a:t>    Kodėl raktas siekiant trokštamo rezultato – darbe ar apskritai gyvenime – yra kantrybė ir kaip ją puoselėti, pasipriešinant spartos ir „apėjimų” manijai, kuri nūdienos kultūroje tapo įprastine.</a:t>
            </a:r>
          </a:p>
          <a:p>
            <a:r>
              <a:rPr lang="lt-LT" sz="2300" b="1" dirty="0">
                <a:latin typeface="Times New Roman" panose="02020603050405020304" pitchFamily="18" charset="0"/>
                <a:cs typeface="Times New Roman" panose="02020603050405020304" pitchFamily="18" charset="0"/>
              </a:rPr>
              <a:t>    Kaip geriausiai pasinaudoti „išmintingojo stebėtojo lęšiu”, kad įveiktumėte klaidingą mąstyseną, nenorą įvertinti tikrosios savo situacijos ir su ja susitaikyti, – tai svarbiausia veiksmingai siekiant trokštamo rezultato ir sėkmės.</a:t>
            </a:r>
          </a:p>
          <a:p>
            <a:r>
              <a:rPr lang="lt-LT" sz="2300" b="1" dirty="0">
                <a:latin typeface="Times New Roman" panose="02020603050405020304" pitchFamily="18" charset="0"/>
                <a:cs typeface="Times New Roman" panose="02020603050405020304" pitchFamily="18" charset="0"/>
              </a:rPr>
              <a:t>    Kodėl, norint įgyti tikrą tvirtybę ir pasitikėjimą, svarbiausia pripažinti pažeidžiamumą.</a:t>
            </a:r>
          </a:p>
          <a:p>
            <a:r>
              <a:rPr lang="lt-LT" sz="2300" b="1" dirty="0">
                <a:latin typeface="Times New Roman" panose="02020603050405020304" pitchFamily="18" charset="0"/>
                <a:cs typeface="Times New Roman" panose="02020603050405020304" pitchFamily="18" charset="0"/>
              </a:rPr>
              <a:t>    Kaip be galo svarbu turėti „artimą bendruomenę”, arba kaip puoselėti jausmą, jog kam nors priklausote – palaikote saitus su žmonėmis, vietomis ir gyvenate bendrais tikslais.</a:t>
            </a:r>
          </a:p>
          <a:p>
            <a:pPr marL="0" indent="0">
              <a:buNone/>
            </a:pPr>
            <a:endParaRPr lang="lt-LT" sz="2000" b="1"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6D54ED3C-6A1A-7FFA-1EF2-EF16EA2B3160}"/>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3074" name="Picture 2">
            <a:extLst>
              <a:ext uri="{FF2B5EF4-FFF2-40B4-BE49-F238E27FC236}">
                <a16:creationId xmlns:a16="http://schemas.microsoft.com/office/drawing/2014/main" id="{A5147CE8-9250-7B6F-4CC6-344308550D1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74173" y="1261442"/>
            <a:ext cx="275041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83659"/>
      </p:ext>
    </p:extLst>
  </p:cSld>
  <p:clrMapOvr>
    <a:masterClrMapping/>
  </p:clrMapOvr>
  <p:transition spd="slow" advClick="0" advTm="25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FD2B1-C2BF-E347-29B8-0D3EA845B53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1CEC4BB-5D50-5FC1-4C8F-1C5D73EA1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491A760-E0D5-45AC-AC40-0D033F6EF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7A0C825-6321-D45D-0AE2-3E153496F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87E165-FBFA-3186-871A-AB739486D1B1}"/>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IIe kl. mok. Kamilės Pociūtės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15AA52C8-C786-CAE0-A88F-C5C0DE93D067}"/>
              </a:ext>
            </a:extLst>
          </p:cNvPr>
          <p:cNvSpPr>
            <a:spLocks noGrp="1"/>
          </p:cNvSpPr>
          <p:nvPr>
            <p:ph sz="half" idx="2"/>
          </p:nvPr>
        </p:nvSpPr>
        <p:spPr>
          <a:xfrm>
            <a:off x="5955573" y="79286"/>
            <a:ext cx="3145282" cy="671565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Liaukitės galynėjęsi, išdrįskite išsakyti savo poreikius ir patirkite tikrą buvimo savimi laisvę.</a:t>
            </a:r>
          </a:p>
          <a:p>
            <a:pPr marL="0" indent="0">
              <a:buNone/>
            </a:pPr>
            <a:r>
              <a:rPr lang="lt-LT" sz="2000" b="1" dirty="0">
                <a:latin typeface="Times New Roman" panose="02020603050405020304" pitchFamily="18" charset="0"/>
                <a:cs typeface="Times New Roman" panose="02020603050405020304" pitchFamily="18" charset="0"/>
              </a:rPr>
              <a:t>Deramos ribos. Rodos, savaime suprantama – jos būtinos tam, kad vyrautų darbo ir gyvenimo dermė, kad pavyktų atsiriboti nuo toksiškų žmonių ir palaikyti džiugius santykius poroje, su draugais, šeima. Bet ką iš tiesų reiškia deramos ribos? Kaip išreikšti savo poreikius, būti ryžtingiems, bet ir nesijausti kaltiems, kaip pasakyti „ne”, kad tai būtų veiksminga?</a:t>
            </a:r>
          </a:p>
        </p:txBody>
      </p:sp>
      <p:sp>
        <p:nvSpPr>
          <p:cNvPr id="3" name="Title 1">
            <a:extLst>
              <a:ext uri="{FF2B5EF4-FFF2-40B4-BE49-F238E27FC236}">
                <a16:creationId xmlns:a16="http://schemas.microsoft.com/office/drawing/2014/main" id="{43B49465-D47D-E0F8-935C-54F99BE5803F}"/>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1026" name="Picture 2">
            <a:extLst>
              <a:ext uri="{FF2B5EF4-FFF2-40B4-BE49-F238E27FC236}">
                <a16:creationId xmlns:a16="http://schemas.microsoft.com/office/drawing/2014/main" id="{0D19C154-7236-B47A-6383-FF5BFB4FCDF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62689" y="1261442"/>
            <a:ext cx="281862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073308"/>
      </p:ext>
    </p:extLst>
  </p:cSld>
  <p:clrMapOvr>
    <a:masterClrMapping/>
  </p:clrMapOvr>
  <p:transition spd="slow" advClick="0" advTm="25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BEF19F-0AC5-D6B6-F670-C35C16E5493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DC3ED73-42F1-3ADA-3377-B4755A6B2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A1F9864-405D-E030-058D-457DE926B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E9C1F02-0938-FC3D-4B05-1A56679D7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693E32-B0CF-4A0C-9B37-B453290F8319}"/>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IIe kl. mok. Kamilės Pociūtės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B894C8DC-F851-A4C4-8E0A-6B5AF68194E6}"/>
              </a:ext>
            </a:extLst>
          </p:cNvPr>
          <p:cNvSpPr>
            <a:spLocks noGrp="1"/>
          </p:cNvSpPr>
          <p:nvPr>
            <p:ph sz="half" idx="2"/>
          </p:nvPr>
        </p:nvSpPr>
        <p:spPr>
          <a:xfrm>
            <a:off x="5886688" y="79286"/>
            <a:ext cx="3214167" cy="6715651"/>
          </a:xfrm>
        </p:spPr>
        <p:txBody>
          <a:bodyPr>
            <a:normAutofit lnSpcReduction="10000"/>
          </a:bodyPr>
          <a:lstStyle/>
          <a:p>
            <a:pPr marL="0" indent="0">
              <a:buNone/>
            </a:pPr>
            <a:r>
              <a:rPr lang="lt-LT" sz="2000" b="1" dirty="0">
                <a:latin typeface="Times New Roman" panose="02020603050405020304" pitchFamily="18" charset="0"/>
                <a:cs typeface="Times New Roman" panose="02020603050405020304" pitchFamily="18" charset="0"/>
              </a:rPr>
              <a:t>Įgykite naujų gebėjimų, išlikite svarbūs ir reikalingi, atraskite save iš naujo, prisitaikykite prie bet kokių naujų darbo aplinkos reikalavimų. Knygoje „Spartusis mokymasis“ pateikiami principai, kaip greitai įvaldyti sudėtingus įgūdžius. Tai rimtas vadovas, kaip saviugda užsitikrinti profesinę ateitį ir įgyti didžiulių konkurencinių pranašumų.</a:t>
            </a:r>
          </a:p>
          <a:p>
            <a:pPr marL="0" indent="0">
              <a:buNone/>
            </a:pPr>
            <a:r>
              <a:rPr lang="lt-LT" sz="2000" b="1" dirty="0">
                <a:latin typeface="Times New Roman" panose="02020603050405020304" pitchFamily="18" charset="0"/>
                <a:cs typeface="Times New Roman" panose="02020603050405020304" pitchFamily="18" charset="0"/>
              </a:rPr>
              <a:t>Šiais audringų ekonominių ir technologinių pokyčių laikais išsilaikyti priekyje įmanoma tik nuolat užsiimant saviugda – visą gyvenimą mokantis naujų idėjų, dalykų ir įgūdžių. Norėdami daugiau pasiekti ir išsiskirti iš kitų turite tapti sparčiojo mokymosi aistruoliais.</a:t>
            </a:r>
          </a:p>
        </p:txBody>
      </p:sp>
      <p:sp>
        <p:nvSpPr>
          <p:cNvPr id="3" name="Title 1">
            <a:extLst>
              <a:ext uri="{FF2B5EF4-FFF2-40B4-BE49-F238E27FC236}">
                <a16:creationId xmlns:a16="http://schemas.microsoft.com/office/drawing/2014/main" id="{F636D58D-FB05-1CB4-A8BE-8C4B57BD0B99}"/>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2050" name="Picture 2">
            <a:extLst>
              <a:ext uri="{FF2B5EF4-FFF2-40B4-BE49-F238E27FC236}">
                <a16:creationId xmlns:a16="http://schemas.microsoft.com/office/drawing/2014/main" id="{9123F200-BF4A-69E5-B31D-0A8DF7094E8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18662" y="1392073"/>
            <a:ext cx="276802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173717"/>
      </p:ext>
    </p:extLst>
  </p:cSld>
  <p:clrMapOvr>
    <a:masterClrMapping/>
  </p:clrMapOvr>
  <p:transition spd="slow" advClick="0" advTm="25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13F38B-5386-E9C2-986A-9594BD6A06D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792A580-1822-EB26-595B-A6269A568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11DBEB8-B2C3-11C3-3F87-4EE5CC2C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25CEC4-F8C4-0DDC-FCCA-45AF1FCBC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F5BCB3-C8D6-C13D-AC88-60F1F3603194}"/>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IIe kl. mok. Kamilės Pociūtės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227BD493-C3D2-849B-C391-F7FDC5CEDA21}"/>
              </a:ext>
            </a:extLst>
          </p:cNvPr>
          <p:cNvSpPr>
            <a:spLocks noGrp="1"/>
          </p:cNvSpPr>
          <p:nvPr>
            <p:ph sz="half" idx="2"/>
          </p:nvPr>
        </p:nvSpPr>
        <p:spPr>
          <a:xfrm>
            <a:off x="5994100" y="79286"/>
            <a:ext cx="3106755" cy="671565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Remdamasi dešimtmečių tyrinėjimais ir juos derindama su savo pačios kruopščiai vykdytų tyrimų rezultatais, Wendy Woods mus supažindina, kaip išsiugdyti gerus įpročius ir atsikratyti į nesėkmę vedančių blogųjų. Autorės tyrimai atskleidžia stebėtinai paprastas esmines tiek blogų, tiek gerų įpročių savybes. Knygoje „Geri įpročiai, blogi įpročiai" ji paaiškina, kaip svarbu suprasti šias savybes, jei norime išlaikyti konkrečius įpročius, ir moko, kaip formuoti savo įpročius taip, kad pagerintume gyvenimą.</a:t>
            </a:r>
          </a:p>
        </p:txBody>
      </p:sp>
      <p:sp>
        <p:nvSpPr>
          <p:cNvPr id="3" name="Title 1">
            <a:extLst>
              <a:ext uri="{FF2B5EF4-FFF2-40B4-BE49-F238E27FC236}">
                <a16:creationId xmlns:a16="http://schemas.microsoft.com/office/drawing/2014/main" id="{A7613699-9CCE-E27E-FA58-FA0E67E061FC}"/>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8" name="Content Placeholder 7">
            <a:extLst>
              <a:ext uri="{FF2B5EF4-FFF2-40B4-BE49-F238E27FC236}">
                <a16:creationId xmlns:a16="http://schemas.microsoft.com/office/drawing/2014/main" id="{C3E43107-8626-0BEB-ECFD-4967ABCD5A8E}"/>
              </a:ext>
            </a:extLst>
          </p:cNvPr>
          <p:cNvPicPr>
            <a:picLocks noGrp="1" noChangeAspect="1"/>
          </p:cNvPicPr>
          <p:nvPr>
            <p:ph sz="half" idx="1"/>
          </p:nvPr>
        </p:nvPicPr>
        <p:blipFill>
          <a:blip r:embed="rId2"/>
          <a:stretch>
            <a:fillRect/>
          </a:stretch>
        </p:blipFill>
        <p:spPr>
          <a:xfrm>
            <a:off x="3231001" y="1253330"/>
            <a:ext cx="2763099" cy="4351338"/>
          </a:xfrm>
          <a:prstGeom prst="rect">
            <a:avLst/>
          </a:prstGeom>
        </p:spPr>
      </p:pic>
    </p:spTree>
    <p:extLst>
      <p:ext uri="{BB962C8B-B14F-4D97-AF65-F5344CB8AC3E}">
        <p14:creationId xmlns:p14="http://schemas.microsoft.com/office/powerpoint/2010/main" val="618950969"/>
      </p:ext>
    </p:extLst>
  </p:cSld>
  <p:clrMapOvr>
    <a:masterClrMapping/>
  </p:clrMapOvr>
  <p:transition spd="slow" advClick="0" advTm="25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2B485A-3352-76C4-352C-7D6F452BE27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43AC5C1-33E5-9F23-E19F-086AE64AB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35C994D-32EC-B736-2EC7-BA195F470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002170A-F225-2ECD-B4A6-905085B7D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6D6B18-5976-6B34-9CC9-F8787B44AA78}"/>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IIe kl. mok. Kamilės Pociūtės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A8052490-EE20-B9A9-0B3D-E392445ADE92}"/>
              </a:ext>
            </a:extLst>
          </p:cNvPr>
          <p:cNvSpPr>
            <a:spLocks noGrp="1"/>
          </p:cNvSpPr>
          <p:nvPr>
            <p:ph sz="half" idx="2"/>
          </p:nvPr>
        </p:nvSpPr>
        <p:spPr>
          <a:xfrm>
            <a:off x="5969830" y="79286"/>
            <a:ext cx="3131026" cy="6715651"/>
          </a:xfrm>
        </p:spPr>
        <p:txBody>
          <a:bodyPr>
            <a:normAutofit fontScale="92500" lnSpcReduction="2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Autorius, nuginčydamas įprastas nuostatas, aptaria šias problemas:</a:t>
            </a:r>
          </a:p>
          <a:p>
            <a:pPr marL="0" indent="0">
              <a:buNone/>
            </a:pPr>
            <a:r>
              <a:rPr lang="lt-LT" sz="2000" b="1" dirty="0">
                <a:latin typeface="Times New Roman" panose="02020603050405020304" pitchFamily="18" charset="0"/>
                <a:cs typeface="Times New Roman" panose="02020603050405020304" pitchFamily="18" charset="0"/>
              </a:rPr>
              <a:t>• kodėl dėmesio blaškymas darbe yra įmonės ydingos kultūros požymis ir kaip tai ištaisyti;</a:t>
            </a:r>
          </a:p>
          <a:p>
            <a:pPr marL="0" indent="0">
              <a:buNone/>
            </a:pPr>
            <a:r>
              <a:rPr lang="lt-LT" sz="2000" b="1" dirty="0">
                <a:latin typeface="Times New Roman" panose="02020603050405020304" pitchFamily="18" charset="0"/>
                <a:cs typeface="Times New Roman" panose="02020603050405020304" pitchFamily="18" charset="0"/>
              </a:rPr>
              <a:t>• kas yra tikroji žmogaus elgesio varomoji jėga ir kodėl „laiko valdymas yra kančios valdymas";</a:t>
            </a:r>
          </a:p>
          <a:p>
            <a:pPr marL="0" indent="0">
              <a:buNone/>
            </a:pPr>
            <a:r>
              <a:rPr lang="lt-LT" sz="2000" b="1" dirty="0">
                <a:latin typeface="Times New Roman" panose="02020603050405020304" pitchFamily="18" charset="0"/>
                <a:cs typeface="Times New Roman" panose="02020603050405020304" pitchFamily="18" charset="0"/>
              </a:rPr>
              <a:t>• kodėl tarpusavio santykiai (ir seksualinis gyvenimas) priklauso nuo jūsų dėmesingumo;</a:t>
            </a:r>
          </a:p>
          <a:p>
            <a:pPr marL="0" indent="0">
              <a:buNone/>
            </a:pPr>
            <a:r>
              <a:rPr lang="lt-LT" sz="2000" b="1" dirty="0">
                <a:latin typeface="Times New Roman" panose="02020603050405020304" pitchFamily="18" charset="0"/>
                <a:cs typeface="Times New Roman" panose="02020603050405020304" pitchFamily="18" charset="0"/>
              </a:rPr>
              <a:t>• kaip užauginti dėmesingus vaikus vis triukšmingesniame pasaulyje.</a:t>
            </a:r>
          </a:p>
          <a:p>
            <a:pPr marL="0" indent="0">
              <a:buNone/>
            </a:pPr>
            <a:r>
              <a:rPr lang="lt-LT" sz="2000" b="1" dirty="0">
                <a:latin typeface="Times New Roman" panose="02020603050405020304" pitchFamily="18" charset="0"/>
                <a:cs typeface="Times New Roman" panose="02020603050405020304" pitchFamily="18" charset="0"/>
              </a:rPr>
              <a:t>Naudingoje ir optimistiškoje knygoje „Dėmesingieji" pateikta praktiškų, naujoviškų laiko ir dėmesio valdymo metodų, padėsiančių gyventi taip, kaip iš tiesų norite.</a:t>
            </a:r>
          </a:p>
        </p:txBody>
      </p:sp>
      <p:sp>
        <p:nvSpPr>
          <p:cNvPr id="3" name="Title 1">
            <a:extLst>
              <a:ext uri="{FF2B5EF4-FFF2-40B4-BE49-F238E27FC236}">
                <a16:creationId xmlns:a16="http://schemas.microsoft.com/office/drawing/2014/main" id="{72B2D839-2F93-242E-2C34-B9DB3BD86224}"/>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6" name="Content Placeholder 5">
            <a:extLst>
              <a:ext uri="{FF2B5EF4-FFF2-40B4-BE49-F238E27FC236}">
                <a16:creationId xmlns:a16="http://schemas.microsoft.com/office/drawing/2014/main" id="{224EC1A8-7F32-F992-164D-787E76F978E0}"/>
              </a:ext>
            </a:extLst>
          </p:cNvPr>
          <p:cNvPicPr>
            <a:picLocks noGrp="1" noChangeAspect="1"/>
          </p:cNvPicPr>
          <p:nvPr>
            <p:ph sz="half" idx="1"/>
          </p:nvPr>
        </p:nvPicPr>
        <p:blipFill>
          <a:blip r:embed="rId2"/>
          <a:stretch>
            <a:fillRect/>
          </a:stretch>
        </p:blipFill>
        <p:spPr>
          <a:xfrm>
            <a:off x="3124724" y="1510314"/>
            <a:ext cx="2845105" cy="4351338"/>
          </a:xfrm>
          <a:prstGeom prst="rect">
            <a:avLst/>
          </a:prstGeom>
        </p:spPr>
      </p:pic>
    </p:spTree>
    <p:extLst>
      <p:ext uri="{BB962C8B-B14F-4D97-AF65-F5344CB8AC3E}">
        <p14:creationId xmlns:p14="http://schemas.microsoft.com/office/powerpoint/2010/main" val="395944990"/>
      </p:ext>
    </p:extLst>
  </p:cSld>
  <p:clrMapOvr>
    <a:masterClrMapping/>
  </p:clrMapOvr>
  <p:transition spd="slow" advClick="0" advTm="25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F43D1C-D5C6-3985-73BF-63F35081C62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CAAADF7-A5B5-202D-B14C-4EC822538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9C934C8-2C46-0A45-DC4E-83CADF928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13CBD90-2AE4-A6D4-57E4-48B85CA6F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9A0EFC-D369-B933-9043-22C5DD9F5F42}"/>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IIe kl. mok. Kamilės Pociūtės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09D52028-48E4-695E-A159-309B9C588C50}"/>
              </a:ext>
            </a:extLst>
          </p:cNvPr>
          <p:cNvSpPr>
            <a:spLocks noGrp="1"/>
          </p:cNvSpPr>
          <p:nvPr>
            <p:ph sz="half" idx="2"/>
          </p:nvPr>
        </p:nvSpPr>
        <p:spPr>
          <a:xfrm>
            <a:off x="5886688" y="79286"/>
            <a:ext cx="3214167" cy="6715651"/>
          </a:xfrm>
        </p:spPr>
        <p:txBody>
          <a:bodyPr>
            <a:normAutofit fontScale="92500" lnSpcReduction="20000"/>
          </a:bodyPr>
          <a:lstStyle/>
          <a:p>
            <a:pPr marL="0" indent="0" algn="ctr">
              <a:buNone/>
            </a:pPr>
            <a:endParaRPr lang="lt-LT" sz="2600" b="1" dirty="0">
              <a:latin typeface="Times New Roman" panose="02020603050405020304" pitchFamily="18" charset="0"/>
              <a:cs typeface="Times New Roman" panose="02020603050405020304" pitchFamily="18" charset="0"/>
            </a:endParaRPr>
          </a:p>
          <a:p>
            <a:pPr marL="0" indent="0" algn="ctr">
              <a:buNone/>
            </a:pPr>
            <a:r>
              <a:rPr lang="lt-LT" sz="2600" b="1" dirty="0">
                <a:latin typeface="Times New Roman" panose="02020603050405020304" pitchFamily="18" charset="0"/>
                <a:cs typeface="Times New Roman" panose="02020603050405020304" pitchFamily="18" charset="0"/>
              </a:rPr>
              <a:t>Šios knygos temos</a:t>
            </a:r>
          </a:p>
          <a:p>
            <a:pPr marL="0" indent="0">
              <a:buNone/>
            </a:pPr>
            <a:r>
              <a:rPr lang="lt-LT" sz="2000" b="1" dirty="0">
                <a:latin typeface="Times New Roman" panose="02020603050405020304" pitchFamily="18" charset="0"/>
                <a:cs typeface="Times New Roman" panose="02020603050405020304" pitchFamily="18" charset="0"/>
              </a:rPr>
              <a:t>    Šešios efektyvios atminties lavinimo sistemos, padedančios labai greitai įsiminti ir prisiminti</a:t>
            </a:r>
          </a:p>
          <a:p>
            <a:pPr marL="0" indent="0">
              <a:buNone/>
            </a:pPr>
            <a:r>
              <a:rPr lang="lt-LT" sz="2000" b="1" dirty="0">
                <a:latin typeface="Times New Roman" panose="02020603050405020304" pitchFamily="18" charset="0"/>
                <a:cs typeface="Times New Roman" panose="02020603050405020304" pitchFamily="18" charset="0"/>
              </a:rPr>
              <a:t>    Gebėjimas vietoj 7 fragmentų trumpalaikėje atmintyje išsaugoti daugiau kaip 50 fragmentų</a:t>
            </a:r>
          </a:p>
          <a:p>
            <a:pPr marL="0" indent="0">
              <a:buNone/>
            </a:pPr>
            <a:r>
              <a:rPr lang="lt-LT" sz="2000" b="1" dirty="0">
                <a:latin typeface="Times New Roman" panose="02020603050405020304" pitchFamily="18" charset="0"/>
                <a:cs typeface="Times New Roman" panose="02020603050405020304" pitchFamily="18" charset="0"/>
              </a:rPr>
              <a:t>    Gebėjimas lengvai prisiminti išmoktą testų ir egzaminų medžiagą</a:t>
            </a:r>
          </a:p>
          <a:p>
            <a:pPr marL="0" indent="0">
              <a:buNone/>
            </a:pPr>
            <a:r>
              <a:rPr lang="lt-LT" sz="2000" b="1" dirty="0">
                <a:latin typeface="Times New Roman" panose="02020603050405020304" pitchFamily="18" charset="0"/>
                <a:cs typeface="Times New Roman" panose="02020603050405020304" pitchFamily="18" charset="0"/>
              </a:rPr>
              <a:t>    Gebėjimo sutelkti dėmesį lavinimas</a:t>
            </a:r>
          </a:p>
          <a:p>
            <a:pPr marL="0" indent="0">
              <a:buNone/>
            </a:pPr>
            <a:r>
              <a:rPr lang="lt-LT" sz="2000" b="1" dirty="0">
                <a:latin typeface="Times New Roman" panose="02020603050405020304" pitchFamily="18" charset="0"/>
                <a:cs typeface="Times New Roman" panose="02020603050405020304" pitchFamily="18" charset="0"/>
              </a:rPr>
              <a:t>    Gebėjimas iškart bet kokioje situacijoje įsiminti vardus</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XXI a. gebėjimas greičiau mokytis ir veiksmingiau panaudoti savo protą gali tapti vieninteliu pranašumu prieš varžovus. Perskaitęs knygą „Beribė atmintis", tapsite tikru atminties meistru.</a:t>
            </a:r>
          </a:p>
        </p:txBody>
      </p:sp>
      <p:sp>
        <p:nvSpPr>
          <p:cNvPr id="3" name="Title 1">
            <a:extLst>
              <a:ext uri="{FF2B5EF4-FFF2-40B4-BE49-F238E27FC236}">
                <a16:creationId xmlns:a16="http://schemas.microsoft.com/office/drawing/2014/main" id="{1E1FBFE6-92DA-3019-07FF-EF4A17C94E8F}"/>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6" name="Content Placeholder 5">
            <a:extLst>
              <a:ext uri="{FF2B5EF4-FFF2-40B4-BE49-F238E27FC236}">
                <a16:creationId xmlns:a16="http://schemas.microsoft.com/office/drawing/2014/main" id="{E2935EC1-673B-10C2-9F3F-6A249A293267}"/>
              </a:ext>
            </a:extLst>
          </p:cNvPr>
          <p:cNvPicPr>
            <a:picLocks noGrp="1" noChangeAspect="1"/>
          </p:cNvPicPr>
          <p:nvPr>
            <p:ph sz="half" idx="1"/>
          </p:nvPr>
        </p:nvPicPr>
        <p:blipFill>
          <a:blip r:embed="rId2"/>
          <a:stretch>
            <a:fillRect/>
          </a:stretch>
        </p:blipFill>
        <p:spPr>
          <a:xfrm>
            <a:off x="3174173" y="1246630"/>
            <a:ext cx="2755453" cy="3983968"/>
          </a:xfrm>
          <a:prstGeom prst="rect">
            <a:avLst/>
          </a:prstGeom>
        </p:spPr>
      </p:pic>
    </p:spTree>
    <p:extLst>
      <p:ext uri="{BB962C8B-B14F-4D97-AF65-F5344CB8AC3E}">
        <p14:creationId xmlns:p14="http://schemas.microsoft.com/office/powerpoint/2010/main" val="3538983693"/>
      </p:ext>
    </p:extLst>
  </p:cSld>
  <p:clrMapOvr>
    <a:masterClrMapping/>
  </p:clrMapOvr>
  <p:transition spd="slow" advClick="0" advTm="25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B231F4-5401-3565-A9E9-88955BC6FE0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0E57DB9-AE4E-2725-AA2F-3F172C147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3A03925-5432-3BEE-6979-B0DA6AC64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915F227-BD19-9A38-1688-6F48F0EFB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CE454F-DC4D-A6AE-E187-97BA16390CE2}"/>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IIe kl. mok. Kamilės Pociūtės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09CAE1F5-3124-274A-246C-6A3ECD393961}"/>
              </a:ext>
            </a:extLst>
          </p:cNvPr>
          <p:cNvSpPr>
            <a:spLocks noGrp="1"/>
          </p:cNvSpPr>
          <p:nvPr>
            <p:ph sz="half" idx="2"/>
          </p:nvPr>
        </p:nvSpPr>
        <p:spPr>
          <a:xfrm>
            <a:off x="5886688" y="79286"/>
            <a:ext cx="3214167" cy="671565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Knygoje „Viskas sukrušta" autorius nukreipia žvilgsnį į visame pasaulyje nesibaigiančias negandas. Remdamasis psichologiniais tyrimais šia tema, taip pat nesenstančia filosofų, tokių kaip Platonas, Nyčė (Nietzche) ir Tomas Vaitsas (Tom Waits), išmintimi, Mansonas išsamiai analizuoja religinius ir politinius klausimus, mūsų santykį su pinigais, pramogomis ir internetu, atskleisdamas, kaip gero perteklius gali psichologiškai ėsti mus gyvus.</a:t>
            </a:r>
          </a:p>
        </p:txBody>
      </p:sp>
      <p:sp>
        <p:nvSpPr>
          <p:cNvPr id="3" name="Title 1">
            <a:extLst>
              <a:ext uri="{FF2B5EF4-FFF2-40B4-BE49-F238E27FC236}">
                <a16:creationId xmlns:a16="http://schemas.microsoft.com/office/drawing/2014/main" id="{B2C39DA5-BB91-4AB9-4ADF-E44E86BD64E0}"/>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6" name="Content Placeholder 5">
            <a:extLst>
              <a:ext uri="{FF2B5EF4-FFF2-40B4-BE49-F238E27FC236}">
                <a16:creationId xmlns:a16="http://schemas.microsoft.com/office/drawing/2014/main" id="{420E7E56-3063-DA89-18D5-1BC52763B164}"/>
              </a:ext>
            </a:extLst>
          </p:cNvPr>
          <p:cNvPicPr>
            <a:picLocks noGrp="1" noChangeAspect="1"/>
          </p:cNvPicPr>
          <p:nvPr>
            <p:ph sz="half" idx="1"/>
          </p:nvPr>
        </p:nvPicPr>
        <p:blipFill>
          <a:blip r:embed="rId2"/>
          <a:stretch>
            <a:fillRect/>
          </a:stretch>
        </p:blipFill>
        <p:spPr>
          <a:xfrm>
            <a:off x="3220802" y="1170949"/>
            <a:ext cx="2665886" cy="4059649"/>
          </a:xfrm>
          <a:prstGeom prst="rect">
            <a:avLst/>
          </a:prstGeom>
        </p:spPr>
      </p:pic>
    </p:spTree>
    <p:extLst>
      <p:ext uri="{BB962C8B-B14F-4D97-AF65-F5344CB8AC3E}">
        <p14:creationId xmlns:p14="http://schemas.microsoft.com/office/powerpoint/2010/main" val="1526787154"/>
      </p:ext>
    </p:extLst>
  </p:cSld>
  <p:clrMapOvr>
    <a:masterClrMapping/>
  </p:clrMapOvr>
  <p:transition spd="slow" advClick="0" advTm="25000"/>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1372</TotalTime>
  <Words>1337</Words>
  <Application>Microsoft Office PowerPoint</Application>
  <PresentationFormat>On-screen Show (4:3)</PresentationFormat>
  <Paragraphs>52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Algerian</vt:lpstr>
      <vt:lpstr>Arial</vt:lpstr>
      <vt:lpstr>Calibri</vt:lpstr>
      <vt:lpstr>Calibri Light</vt:lpstr>
      <vt:lpstr>Times New Roman</vt:lpstr>
      <vt:lpstr>Office Theme</vt:lpstr>
      <vt:lpstr> KVIEČIAME Į BIBLIOTEKĄ!   KNYGŲ KALĖDOS!     IIe kl. mok. Kamilės Pociūtės dovana  </vt:lpstr>
      <vt:lpstr> KVIEČIAME Į BIBLIOTEKĄ!   KNYGŲ KALĖDOS!     IIe kl. mok. Kamilės Pociūtės dovana  </vt:lpstr>
      <vt:lpstr> KVIEČIAME Į BIBLIOTEKĄ!   KNYGŲ KALĖDOS!     IIe kl. mok. Kamilės Pociūtės dovana  </vt:lpstr>
      <vt:lpstr> KVIEČIAME Į BIBLIOTEKĄ!   KNYGŲ KALĖDOS!     IIe kl. mok. Kamilės Pociūtės dovana  </vt:lpstr>
      <vt:lpstr> KVIEČIAME Į BIBLIOTEKĄ!   KNYGŲ KALĖDOS!     IIe kl. mok. Kamilės Pociūtės dovana  </vt:lpstr>
      <vt:lpstr> KVIEČIAME Į BIBLIOTEKĄ!   KNYGŲ KALĖDOS!     IIe kl. mok. Kamilės Pociūtės dovana  </vt:lpstr>
      <vt:lpstr> KVIEČIAME Į BIBLIOTEKĄ!   KNYGŲ KALĖDOS!     IIe kl. mok. Kamilės Pociūtės dovana  </vt:lpstr>
      <vt:lpstr> KVIEČIAME Į BIBLIOTEKĄ!   KNYGŲ KALĖDOS!     IIe kl. mok. Kamilės Pociūtės dovana  </vt:lpstr>
      <vt:lpstr> KVIEČIAME Į BIBLIOTEKĄ!   KNYGŲ KALĖDOS!     IIe kl. mok. Kamilės Pociūtės dovana  </vt:lpstr>
      <vt:lpstr> KVIEČIAME Į BIBLIOTEKĄ!   KNYGŲ KALĖDOS!   Psichologės Neringos Gerdauskytės dovana  </vt:lpstr>
      <vt:lpstr> KVIEČIAME Į BIBLIOTEKĄ!   KNYGŲ KALĖDOS!   Psichologės Neringos Gerdauskytės dovana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NAUJOS KNYGOS.  KVIEČIAME Į BIBLIOTEKĄ!</dc:title>
  <dc:creator>Dalia Žurkauskienė</dc:creator>
  <cp:lastModifiedBy>Barbora Dotienė</cp:lastModifiedBy>
  <cp:revision>233</cp:revision>
  <cp:lastPrinted>2024-08-28T09:54:52Z</cp:lastPrinted>
  <dcterms:created xsi:type="dcterms:W3CDTF">2022-02-08T06:30:53Z</dcterms:created>
  <dcterms:modified xsi:type="dcterms:W3CDTF">2026-01-19T09:58:46Z</dcterms:modified>
</cp:coreProperties>
</file>