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300" r:id="rId3"/>
    <p:sldId id="291" r:id="rId4"/>
    <p:sldId id="293" r:id="rId5"/>
    <p:sldId id="294" r:id="rId6"/>
    <p:sldId id="295" r:id="rId7"/>
    <p:sldId id="297" r:id="rId8"/>
    <p:sldId id="296" r:id="rId9"/>
    <p:sldId id="298" r:id="rId10"/>
    <p:sldId id="299"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1590" y="102"/>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049364784"/>
      </p:ext>
    </p:extLst>
  </p:cSld>
  <p:clrMapOvr>
    <a:masterClrMapping/>
  </p:clrMapOvr>
  <p:transition spd="slow"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89748334"/>
      </p:ext>
    </p:extLst>
  </p:cSld>
  <p:clrMapOvr>
    <a:masterClrMapping/>
  </p:clrMapOvr>
  <p:transition spd="slow"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994096687"/>
      </p:ext>
    </p:extLst>
  </p:cSld>
  <p:clrMapOvr>
    <a:masterClrMapping/>
  </p:clrMapOvr>
  <p:transition spd="slow"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90220158"/>
      </p:ext>
    </p:extLst>
  </p:cSld>
  <p:clrMapOvr>
    <a:masterClrMapping/>
  </p:clrMapOvr>
  <p:transition spd="slow"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53172241"/>
      </p:ext>
    </p:extLst>
  </p:cSld>
  <p:clrMapOvr>
    <a:masterClrMapping/>
  </p:clrMapOvr>
  <p:transition spd="slow"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82499352"/>
      </p:ext>
    </p:extLst>
  </p:cSld>
  <p:clrMapOvr>
    <a:masterClrMapping/>
  </p:clrMapOvr>
  <p:transition spd="slow"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232026249"/>
      </p:ext>
    </p:extLst>
  </p:cSld>
  <p:clrMapOvr>
    <a:masterClrMapping/>
  </p:clrMapOvr>
  <p:transition spd="slow"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72718161"/>
      </p:ext>
    </p:extLst>
  </p:cSld>
  <p:clrMapOvr>
    <a:masterClrMapping/>
  </p:clrMapOvr>
  <p:transition spd="slow"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201553520"/>
      </p:ext>
    </p:extLst>
  </p:cSld>
  <p:clrMapOvr>
    <a:masterClrMapping/>
  </p:clrMapOvr>
  <p:transition spd="slow"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4123875447"/>
      </p:ext>
    </p:extLst>
  </p:cSld>
  <p:clrMapOvr>
    <a:masterClrMapping/>
  </p:clrMapOvr>
  <p:transition spd="slow"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19/01/2026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513832515"/>
      </p:ext>
    </p:extLst>
  </p:cSld>
  <p:clrMapOvr>
    <a:masterClrMapping/>
  </p:clrMapOvr>
  <p:transition spd="slow"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C1-8F0B-4DF7-BD3F-E6424B2C497F}" type="datetimeFigureOut">
              <a:rPr lang="en-GB" smtClean="0"/>
              <a:pPr/>
              <a:t>19/01/2026</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290B-8D13-4235-A129-4D98C88D05DB}" type="slidenum">
              <a:rPr lang="en-GB" smtClean="0"/>
              <a:pPr/>
              <a:t>‹#›</a:t>
            </a:fld>
            <a:endParaRPr lang="en-GB"/>
          </a:p>
        </p:txBody>
      </p:sp>
    </p:spTree>
    <p:extLst>
      <p:ext uri="{BB962C8B-B14F-4D97-AF65-F5344CB8AC3E}">
        <p14:creationId xmlns:p14="http://schemas.microsoft.com/office/powerpoint/2010/main" val="42814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E0C7DCE-A0A0-1B0B-A7E4-63F445A643B0}"/>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1EE3007-5DDC-7920-EEDA-A216BEE15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30281A31-F54E-4F7F-340C-053D107B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9CDFD56-C980-4296-B1A5-052A7B641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E21A15-0536-CFFD-EEA6-B012DFCDD4F4}"/>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NAUJOS</a:t>
            </a:r>
            <a:br>
              <a:rPr lang="en-GB" sz="4000" b="1" dirty="0">
                <a:solidFill>
                  <a:srgbClr val="00B050"/>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KNYGO</a:t>
            </a:r>
            <a:r>
              <a:rPr lang="lt-LT" sz="4000" b="1" dirty="0">
                <a:solidFill>
                  <a:srgbClr val="00B050"/>
                </a:solidFill>
                <a:latin typeface="Algerian" panose="04020705040A02060702" pitchFamily="82" charset="0"/>
                <a:cs typeface="Biome" panose="020B0502040204020203" pitchFamily="34" charset="0"/>
              </a:rPr>
              <a:t>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092DC94D-611C-208F-CE33-C574AA1F6C8D}"/>
              </a:ext>
            </a:extLst>
          </p:cNvPr>
          <p:cNvSpPr>
            <a:spLocks noGrp="1"/>
          </p:cNvSpPr>
          <p:nvPr>
            <p:ph sz="half" idx="2"/>
          </p:nvPr>
        </p:nvSpPr>
        <p:spPr>
          <a:xfrm>
            <a:off x="5886688" y="79286"/>
            <a:ext cx="3214167" cy="6715651"/>
          </a:xfrm>
        </p:spPr>
        <p:txBody>
          <a:bodyPr>
            <a:normAutofit fontScale="92500" lnSpcReduction="20000"/>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300" b="1" dirty="0">
                <a:latin typeface="Times New Roman" panose="02020603050405020304" pitchFamily="18" charset="0"/>
                <a:cs typeface="Times New Roman" panose="02020603050405020304" pitchFamily="18" charset="0"/>
              </a:rPr>
              <a:t>Mikalojus Konstantinas Čiurlionis kūrė ne vien dailę ir muziką. Kone visą dešimties metų meninės veiklos laikotarpį jis nepaleido iš rankų ir plunksnos, mėgindamas jėgas literatūroje.</a:t>
            </a:r>
          </a:p>
          <a:p>
            <a:pPr marL="0" indent="0">
              <a:buNone/>
            </a:pPr>
            <a:r>
              <a:rPr lang="lt-LT" sz="2300" b="1" dirty="0">
                <a:latin typeface="Times New Roman" panose="02020603050405020304" pitchFamily="18" charset="0"/>
                <a:cs typeface="Times New Roman" panose="02020603050405020304" pitchFamily="18" charset="0"/>
              </a:rPr>
              <a:t>Čiurlionis rašė lenkiškai ir savo kūrybos nespausdino. Šios knygos autorius – vienas svarbiausių Čiurlionio palikimo tyrinėtojų, muzikologas ir meno istorikas, profesorius Vytautas Landsbergis – šią kūrybą išvertė, atkūrė rekonstrukcijos, ypatingų redagavimų metodais, pasinaudodamas žinomais originalais, vertimais ir kitais šaltiniais. Taigi šioje knygoje prieš mus atsiskleidžia „trečiasis Čiurlionis“ – rašytojas.</a:t>
            </a:r>
          </a:p>
        </p:txBody>
      </p:sp>
      <p:sp>
        <p:nvSpPr>
          <p:cNvPr id="3" name="Title 1">
            <a:extLst>
              <a:ext uri="{FF2B5EF4-FFF2-40B4-BE49-F238E27FC236}">
                <a16:creationId xmlns:a16="http://schemas.microsoft.com/office/drawing/2014/main" id="{BD98D860-CE53-9EC5-9DC8-72054646CF74}"/>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1026" name="Picture 2" descr="The work of the word. M. K. Čiurlionis">
            <a:extLst>
              <a:ext uri="{FF2B5EF4-FFF2-40B4-BE49-F238E27FC236}">
                <a16:creationId xmlns:a16="http://schemas.microsoft.com/office/drawing/2014/main" id="{E73469F9-E0DF-6E30-9217-7D868B73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000" y="1720588"/>
            <a:ext cx="2580507" cy="351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455884"/>
      </p:ext>
    </p:extLst>
  </p:cSld>
  <p:clrMapOvr>
    <a:masterClrMapping/>
  </p:clrMapOvr>
  <p:transition spd="slow" advClick="0" advTm="25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1BB252-E035-FA95-705B-CFBA5FE4CF4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CB6A786-2EE5-D36D-6760-0A7661968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5B1AB23-C02D-0DFE-714C-C8BACF517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F4BF2EB8-C0F0-7B56-5B73-3B211235A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2F5210-E5A3-5F64-CE40-59611DF8B267}"/>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NAUJOS</a:t>
            </a:r>
            <a:br>
              <a:rPr lang="en-GB" sz="4000" b="1" dirty="0">
                <a:solidFill>
                  <a:srgbClr val="00B050"/>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KNYGO</a:t>
            </a:r>
            <a:r>
              <a:rPr lang="lt-LT" sz="4000" b="1" dirty="0">
                <a:solidFill>
                  <a:srgbClr val="00B050"/>
                </a:solidFill>
                <a:latin typeface="Algerian" panose="04020705040A02060702" pitchFamily="82" charset="0"/>
                <a:cs typeface="Biome" panose="020B0502040204020203" pitchFamily="34" charset="0"/>
              </a:rPr>
              <a:t>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BAA8E510-D1D1-7461-63F8-D8A9F5193044}"/>
              </a:ext>
            </a:extLst>
          </p:cNvPr>
          <p:cNvSpPr>
            <a:spLocks noGrp="1"/>
          </p:cNvSpPr>
          <p:nvPr>
            <p:ph sz="half" idx="2"/>
          </p:nvPr>
        </p:nvSpPr>
        <p:spPr>
          <a:xfrm>
            <a:off x="5886688" y="79286"/>
            <a:ext cx="3214167" cy="6715651"/>
          </a:xfrm>
        </p:spPr>
        <p:txBody>
          <a:bodyPr>
            <a:normAutofit lnSpcReduction="10000"/>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„Kaifuotoja" – tai nepagražinti ir neleidžiantys atsiplėšti memuarai, kuriuos galima skaityti kaip grožinės literatūros kūrinį. Juose pasakojama apie Tifanės – aktyvios opioidų narkomanės – gyvenimą, taip pat jos 120 dienų nuotykius Floridos kalėjime, kuriame kiekvienas pareigūnas niekino ją už tai, ką ji padarė mėlyną uniformą vilkinčiam jų kolegai, ir galiausiai jos kelią į pasveikimą. Su širdį veriančiu emocionalumu ir bebaimiu sąžiningumu Dženkins įtraukia skaitytoją į priklausomybės nuo narkotikų gniaužtus ir parodo jų padiktuotus beviltiškus sprendimus. </a:t>
            </a:r>
          </a:p>
        </p:txBody>
      </p:sp>
      <p:sp>
        <p:nvSpPr>
          <p:cNvPr id="3" name="Title 1">
            <a:extLst>
              <a:ext uri="{FF2B5EF4-FFF2-40B4-BE49-F238E27FC236}">
                <a16:creationId xmlns:a16="http://schemas.microsoft.com/office/drawing/2014/main" id="{34BA936C-8F9A-CD0A-35C0-FB24B0BB5A79}"/>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5" name="Picture 4">
            <a:extLst>
              <a:ext uri="{FF2B5EF4-FFF2-40B4-BE49-F238E27FC236}">
                <a16:creationId xmlns:a16="http://schemas.microsoft.com/office/drawing/2014/main" id="{2FCAF8A0-2BCF-2D09-74C3-D49C24B67872}"/>
              </a:ext>
            </a:extLst>
          </p:cNvPr>
          <p:cNvPicPr>
            <a:picLocks noChangeAspect="1"/>
          </p:cNvPicPr>
          <p:nvPr/>
        </p:nvPicPr>
        <p:blipFill>
          <a:blip r:embed="rId2"/>
          <a:stretch>
            <a:fillRect/>
          </a:stretch>
        </p:blipFill>
        <p:spPr>
          <a:xfrm>
            <a:off x="3317182" y="1868214"/>
            <a:ext cx="2510819" cy="3930831"/>
          </a:xfrm>
          <a:prstGeom prst="rect">
            <a:avLst/>
          </a:prstGeom>
        </p:spPr>
      </p:pic>
    </p:spTree>
    <p:extLst>
      <p:ext uri="{BB962C8B-B14F-4D97-AF65-F5344CB8AC3E}">
        <p14:creationId xmlns:p14="http://schemas.microsoft.com/office/powerpoint/2010/main" val="968712086"/>
      </p:ext>
    </p:extLst>
  </p:cSld>
  <p:clrMapOvr>
    <a:masterClrMapping/>
  </p:clrMapOvr>
  <p:transition spd="slow" advClick="0" advTm="25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26DDE2-8580-C49A-A117-5391D0F8BE4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B379239-9A87-F5CF-3E12-90CA271D6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3DE2902D-5D55-6B9C-96A7-BAE8DCCBB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67BA700-AC0C-4068-86FE-9DC45BC3C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0F9230-482F-0988-9666-98C744A33FC8}"/>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NAUJOS</a:t>
            </a:r>
            <a:br>
              <a:rPr lang="en-GB" sz="4000" b="1" dirty="0">
                <a:solidFill>
                  <a:srgbClr val="00B050"/>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KNYGO</a:t>
            </a:r>
            <a:r>
              <a:rPr lang="lt-LT" sz="4000" b="1" dirty="0">
                <a:solidFill>
                  <a:srgbClr val="00B050"/>
                </a:solidFill>
                <a:latin typeface="Algerian" panose="04020705040A02060702" pitchFamily="82" charset="0"/>
                <a:cs typeface="Biome" panose="020B0502040204020203" pitchFamily="34" charset="0"/>
              </a:rPr>
              <a:t>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48FB4C1E-7B30-FADF-E569-1BC1A481C984}"/>
              </a:ext>
            </a:extLst>
          </p:cNvPr>
          <p:cNvSpPr>
            <a:spLocks noGrp="1"/>
          </p:cNvSpPr>
          <p:nvPr>
            <p:ph sz="half" idx="2"/>
          </p:nvPr>
        </p:nvSpPr>
        <p:spPr>
          <a:xfrm>
            <a:off x="5886688" y="79286"/>
            <a:ext cx="3214167" cy="6715651"/>
          </a:xfrm>
        </p:spPr>
        <p:txBody>
          <a:bodyPr>
            <a:normAutofit fontScale="92500" lnSpcReduction="20000"/>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300" b="1" dirty="0">
                <a:latin typeface="Times New Roman" panose="02020603050405020304" pitchFamily="18" charset="0"/>
                <a:cs typeface="Times New Roman" panose="02020603050405020304" pitchFamily="18" charset="0"/>
              </a:rPr>
              <a:t>„Šiandien karaliai mums pasakas seka“ - tai pirmoji pasakų knyga sukurta pagal Mikalojaus Konstantino Čiurlionio paveikslus. Pasakos skirtos įvairaus amžiaus vaikams ir jų tėveliams.</a:t>
            </a:r>
          </a:p>
          <a:p>
            <a:pPr marL="0" indent="0">
              <a:buNone/>
            </a:pPr>
            <a:r>
              <a:rPr lang="lt-LT" sz="2300" b="1" dirty="0">
                <a:latin typeface="Times New Roman" panose="02020603050405020304" pitchFamily="18" charset="0"/>
                <a:cs typeface="Times New Roman" panose="02020603050405020304" pitchFamily="18" charset="0"/>
              </a:rPr>
              <a:t>Netikėtas žvilgsnis į paveikslus ir laisva vaizduotė įkvėpė sukurti 13 skirtingų nuotaikų ir charakterio pasakų, kurios leis pažvelgti į dailininko darbus vaiko žvilgsniu ir skatins drąsiai ir kūrybiškai matyti M. K. Čiurlionio paveikslus, kuriuose kiekvienas gali išvysti savo pasaką.</a:t>
            </a:r>
          </a:p>
          <a:p>
            <a:pPr marL="0" indent="0">
              <a:buNone/>
            </a:pPr>
            <a:r>
              <a:rPr lang="lt-LT" sz="2300" b="1" dirty="0">
                <a:latin typeface="Times New Roman" panose="02020603050405020304" pitchFamily="18" charset="0"/>
                <a:cs typeface="Times New Roman" panose="02020603050405020304" pitchFamily="18" charset="0"/>
              </a:rPr>
              <a:t>Nuskenavus QR kodą išgirsite 14 M. K. Čiurlionio darbų fortepijonui, kuriuos skambina pianistas </a:t>
            </a:r>
            <a:r>
              <a:rPr lang="lt-LT" sz="2300" b="1">
                <a:latin typeface="Times New Roman" panose="02020603050405020304" pitchFamily="18" charset="0"/>
                <a:cs typeface="Times New Roman" panose="02020603050405020304" pitchFamily="18" charset="0"/>
              </a:rPr>
              <a:t>Rokas Zubovas.</a:t>
            </a:r>
            <a:endParaRPr lang="lt-LT" sz="2300" b="1"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C393B85F-FE86-ADAF-2C9E-ED8BD09FC42F}"/>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2050" name="Picture 2" descr="Šiandien karaliai mums pasakas seka">
            <a:extLst>
              <a:ext uri="{FF2B5EF4-FFF2-40B4-BE49-F238E27FC236}">
                <a16:creationId xmlns:a16="http://schemas.microsoft.com/office/drawing/2014/main" id="{337A2044-43DC-F344-1654-3619452B6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001" y="1765737"/>
            <a:ext cx="2510293" cy="332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553617"/>
      </p:ext>
    </p:extLst>
  </p:cSld>
  <p:clrMapOvr>
    <a:masterClrMapping/>
  </p:clrMapOvr>
  <p:transition spd="slow" advClick="0" advTm="2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3A62AA-CDF7-8262-5523-0D5F95ACEEA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1BFA065-C004-B189-3C2F-2350D5AFC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AECDB5E6-8B76-8E1F-3897-EE9FC6596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BF89F467-AD0C-71D0-BA24-AB84F4495D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6CFFBA-BF23-7551-40F1-E4725CCC47FF}"/>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NAUJOS</a:t>
            </a:r>
            <a:br>
              <a:rPr lang="en-GB" sz="4000" b="1" dirty="0">
                <a:solidFill>
                  <a:srgbClr val="00B050"/>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KNYGO</a:t>
            </a:r>
            <a:r>
              <a:rPr lang="lt-LT" sz="4000" b="1" dirty="0">
                <a:solidFill>
                  <a:srgbClr val="00B050"/>
                </a:solidFill>
                <a:latin typeface="Algerian" panose="04020705040A02060702" pitchFamily="82" charset="0"/>
                <a:cs typeface="Biome" panose="020B0502040204020203" pitchFamily="34" charset="0"/>
              </a:rPr>
              <a:t>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2C99D598-1728-B13D-4FE2-31AD38D561A6}"/>
              </a:ext>
            </a:extLst>
          </p:cNvPr>
          <p:cNvSpPr>
            <a:spLocks noGrp="1"/>
          </p:cNvSpPr>
          <p:nvPr>
            <p:ph sz="half" idx="2"/>
          </p:nvPr>
        </p:nvSpPr>
        <p:spPr>
          <a:xfrm>
            <a:off x="5886688" y="79286"/>
            <a:ext cx="3214167" cy="6715651"/>
          </a:xfrm>
        </p:spPr>
        <p:txBody>
          <a:bodyPr>
            <a:normAutofit fontScale="92500" lnSpcReduction="20000"/>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300" b="1" dirty="0">
                <a:latin typeface="Times New Roman" panose="02020603050405020304" pitchFamily="18" charset="0"/>
                <a:cs typeface="Times New Roman" panose="02020603050405020304" pitchFamily="18" charset="0"/>
              </a:rPr>
              <a:t>Šioje knygoje rasite arti šimto paauglių tėvams ir mokytojams aktualių temų, pagardintų autentiškomis istorijomis iš pačios dr. A. Landsbergienės gyvenimo auginant savo vaikus. Anot pačios autorės, paauglystė yra amžiaus tarpsnis, kur kuo daugiau žinai, tuo geriau supranti, kad nieko nežinai. Tad geriausia yra pasiduoti natūraliai paauglystės tėkmei ir apgaubti tai, kas vyksta, meile, kantrybe ir supratimu, kad visa tai yra laikina, ir tai – paskutinis vaiko šuolis prieš tampant jaunu suaugusiu žmogumi. Mes – tėvai ir pedagogai – esame bendrakeleiviai, galintys palaikyti ir ištiesti ranką, kai paaugliui bus sunkiausia.</a:t>
            </a:r>
          </a:p>
        </p:txBody>
      </p:sp>
      <p:sp>
        <p:nvSpPr>
          <p:cNvPr id="3" name="Title 1">
            <a:extLst>
              <a:ext uri="{FF2B5EF4-FFF2-40B4-BE49-F238E27FC236}">
                <a16:creationId xmlns:a16="http://schemas.microsoft.com/office/drawing/2014/main" id="{E2F3A293-1060-7066-AA12-F0C214449C7D}"/>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7" name="Picture 6">
            <a:extLst>
              <a:ext uri="{FF2B5EF4-FFF2-40B4-BE49-F238E27FC236}">
                <a16:creationId xmlns:a16="http://schemas.microsoft.com/office/drawing/2014/main" id="{DFDD1A40-E25F-E614-DDC9-2527E9361056}"/>
              </a:ext>
            </a:extLst>
          </p:cNvPr>
          <p:cNvPicPr>
            <a:picLocks noChangeAspect="1"/>
          </p:cNvPicPr>
          <p:nvPr/>
        </p:nvPicPr>
        <p:blipFill>
          <a:blip r:embed="rId2"/>
          <a:stretch>
            <a:fillRect/>
          </a:stretch>
        </p:blipFill>
        <p:spPr>
          <a:xfrm>
            <a:off x="3216908" y="1497724"/>
            <a:ext cx="2710184" cy="3996559"/>
          </a:xfrm>
          <a:prstGeom prst="rect">
            <a:avLst/>
          </a:prstGeom>
        </p:spPr>
      </p:pic>
    </p:spTree>
    <p:extLst>
      <p:ext uri="{BB962C8B-B14F-4D97-AF65-F5344CB8AC3E}">
        <p14:creationId xmlns:p14="http://schemas.microsoft.com/office/powerpoint/2010/main" val="2479617886"/>
      </p:ext>
    </p:extLst>
  </p:cSld>
  <p:clrMapOvr>
    <a:masterClrMapping/>
  </p:clrMapOvr>
  <p:transition spd="slow" advClick="0" advTm="25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EAF6AE-4751-329B-87E1-9A010D66A014}"/>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817D334-21E9-87BB-6DDE-00A5B8EE4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6BEA4EEF-64CB-C660-1203-E02F6F8BB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2E8D1021-76F6-3D97-7E6A-F0C94370B3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AB3FD5-4280-7737-F744-D5A219B10EC3}"/>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NAUJOS</a:t>
            </a:r>
            <a:br>
              <a:rPr lang="en-GB" sz="4000" b="1" dirty="0">
                <a:solidFill>
                  <a:srgbClr val="00B050"/>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KNYGO</a:t>
            </a:r>
            <a:r>
              <a:rPr lang="lt-LT" sz="4000" b="1" dirty="0">
                <a:solidFill>
                  <a:srgbClr val="00B050"/>
                </a:solidFill>
                <a:latin typeface="Algerian" panose="04020705040A02060702" pitchFamily="82" charset="0"/>
                <a:cs typeface="Biome" panose="020B0502040204020203" pitchFamily="34" charset="0"/>
              </a:rPr>
              <a:t>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73298E79-8775-F7F5-122B-3E0C0BB1D10D}"/>
              </a:ext>
            </a:extLst>
          </p:cNvPr>
          <p:cNvSpPr>
            <a:spLocks noGrp="1"/>
          </p:cNvSpPr>
          <p:nvPr>
            <p:ph sz="half" idx="2"/>
          </p:nvPr>
        </p:nvSpPr>
        <p:spPr>
          <a:xfrm>
            <a:off x="5886688" y="79286"/>
            <a:ext cx="3214167" cy="6715651"/>
          </a:xfrm>
        </p:spPr>
        <p:txBody>
          <a:bodyPr>
            <a:normAutofit/>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300" b="1" dirty="0">
                <a:latin typeface="Times New Roman" panose="02020603050405020304" pitchFamily="18" charset="0"/>
                <a:cs typeface="Times New Roman" panose="02020603050405020304" pitchFamily="18" charset="0"/>
              </a:rPr>
              <a:t>Šią glaustą ir itin informatyvią knygą pravartu perskaityti kiekvienam tėčiui ir mamai, mokytojui ir socialiniam darbuotojui, psichologui ir gydytojui. Tai ne teorinis vadovas ir ne sausas medicininis aprašymas, kaip įveikti autizmo keliamus iššūkius. Tai išminties ir atjautos pilna knyga, kuri padeda suprasti – ne apibrėžti – autistišką vaiką, o šeimai suteikia vilties ir stiprybės.</a:t>
            </a:r>
          </a:p>
        </p:txBody>
      </p:sp>
      <p:sp>
        <p:nvSpPr>
          <p:cNvPr id="3" name="Title 1">
            <a:extLst>
              <a:ext uri="{FF2B5EF4-FFF2-40B4-BE49-F238E27FC236}">
                <a16:creationId xmlns:a16="http://schemas.microsoft.com/office/drawing/2014/main" id="{DA718ECC-6418-5EDD-AB6B-A67D0D3B85B2}"/>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6" name="Picture 5">
            <a:extLst>
              <a:ext uri="{FF2B5EF4-FFF2-40B4-BE49-F238E27FC236}">
                <a16:creationId xmlns:a16="http://schemas.microsoft.com/office/drawing/2014/main" id="{DF448BC7-4FF3-6EB5-B7AB-EB8A90F93FEC}"/>
              </a:ext>
            </a:extLst>
          </p:cNvPr>
          <p:cNvPicPr>
            <a:picLocks noChangeAspect="1"/>
          </p:cNvPicPr>
          <p:nvPr/>
        </p:nvPicPr>
        <p:blipFill>
          <a:blip r:embed="rId2"/>
          <a:stretch>
            <a:fillRect/>
          </a:stretch>
        </p:blipFill>
        <p:spPr>
          <a:xfrm>
            <a:off x="3131481" y="1692501"/>
            <a:ext cx="2716103" cy="4006734"/>
          </a:xfrm>
          <a:prstGeom prst="rect">
            <a:avLst/>
          </a:prstGeom>
        </p:spPr>
      </p:pic>
    </p:spTree>
    <p:extLst>
      <p:ext uri="{BB962C8B-B14F-4D97-AF65-F5344CB8AC3E}">
        <p14:creationId xmlns:p14="http://schemas.microsoft.com/office/powerpoint/2010/main" val="877162027"/>
      </p:ext>
    </p:extLst>
  </p:cSld>
  <p:clrMapOvr>
    <a:masterClrMapping/>
  </p:clrMapOvr>
  <p:transition spd="slow" advClick="0" advTm="2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E6B49D-7BDE-D3B7-97E3-EDCA89D6F7C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6F5420FB-E6C4-6681-1C3D-BDF7B0DF5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3F2089DA-2B77-D3C8-B356-D0177E2D2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8BF9541-F917-7B54-9BC5-1015319B6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A9235D-8A0F-3C17-2B90-75699C3D8F86}"/>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NAUJOS</a:t>
            </a:r>
            <a:br>
              <a:rPr lang="en-GB" sz="4000" b="1" dirty="0">
                <a:solidFill>
                  <a:srgbClr val="00B050"/>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KNYGO</a:t>
            </a:r>
            <a:r>
              <a:rPr lang="lt-LT" sz="4000" b="1" dirty="0">
                <a:solidFill>
                  <a:srgbClr val="00B050"/>
                </a:solidFill>
                <a:latin typeface="Algerian" panose="04020705040A02060702" pitchFamily="82" charset="0"/>
                <a:cs typeface="Biome" panose="020B0502040204020203" pitchFamily="34" charset="0"/>
              </a:rPr>
              <a:t>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2AAEAD59-49D0-61C6-A434-C8F90EC13FFA}"/>
              </a:ext>
            </a:extLst>
          </p:cNvPr>
          <p:cNvSpPr>
            <a:spLocks noGrp="1"/>
          </p:cNvSpPr>
          <p:nvPr>
            <p:ph sz="half" idx="2"/>
          </p:nvPr>
        </p:nvSpPr>
        <p:spPr>
          <a:xfrm>
            <a:off x="5886688" y="79286"/>
            <a:ext cx="3214167" cy="6715651"/>
          </a:xfrm>
        </p:spPr>
        <p:txBody>
          <a:bodyPr>
            <a:normAutofit fontScale="92500" lnSpcReduction="20000"/>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300" b="1" dirty="0">
                <a:latin typeface="Times New Roman" panose="02020603050405020304" pitchFamily="18" charset="0"/>
                <a:cs typeface="Times New Roman" panose="02020603050405020304" pitchFamily="18" charset="0"/>
              </a:rPr>
              <a:t>Knygoje „Menas kalbėti“ Terry Szuplatas dalijasi gyvenimiškomis pamokomis, kurių išmoko iš Baracko Obamos – vieno iš labiausiai vertinamų šių laikų kalbų sakytojų, ir kurias pritaikė sau, siekdamas tapti geresniu kalbėtoju.</a:t>
            </a:r>
          </a:p>
          <a:p>
            <a:pPr marL="0" indent="0">
              <a:buNone/>
            </a:pPr>
            <a:r>
              <a:rPr lang="lt-LT" sz="2300" b="1" dirty="0">
                <a:latin typeface="Times New Roman" panose="02020603050405020304" pitchFamily="18" charset="0"/>
                <a:cs typeface="Times New Roman" panose="02020603050405020304" pitchFamily="18" charset="0"/>
              </a:rPr>
              <a:t>Be kita ko, knygoje sužinosite, kaip:</a:t>
            </a:r>
          </a:p>
          <a:p>
            <a:pPr marL="0" indent="0">
              <a:buNone/>
            </a:pPr>
            <a:r>
              <a:rPr lang="lt-LT" sz="2300" b="1" dirty="0">
                <a:latin typeface="Times New Roman" panose="02020603050405020304" pitchFamily="18" charset="0"/>
                <a:cs typeface="Times New Roman" panose="02020603050405020304" pitchFamily="18" charset="0"/>
              </a:rPr>
              <a:t>    Aiškiai ir užtikrintai bendrauti bet kokioje situacijoje.</a:t>
            </a:r>
          </a:p>
          <a:p>
            <a:pPr marL="0" indent="0">
              <a:buNone/>
            </a:pPr>
            <a:r>
              <a:rPr lang="lt-LT" sz="2300" b="1" dirty="0">
                <a:latin typeface="Times New Roman" panose="02020603050405020304" pitchFamily="18" charset="0"/>
                <a:cs typeface="Times New Roman" panose="02020603050405020304" pitchFamily="18" charset="0"/>
              </a:rPr>
              <a:t>    Įveikti scenos baimę.</a:t>
            </a:r>
          </a:p>
          <a:p>
            <a:pPr marL="0" indent="0">
              <a:buNone/>
            </a:pPr>
            <a:r>
              <a:rPr lang="lt-LT" sz="2300" b="1" dirty="0">
                <a:latin typeface="Times New Roman" panose="02020603050405020304" pitchFamily="18" charset="0"/>
                <a:cs typeface="Times New Roman" panose="02020603050405020304" pitchFamily="18" charset="0"/>
              </a:rPr>
              <a:t>    Sukurti emocinį ryšį su auditorija.</a:t>
            </a:r>
          </a:p>
          <a:p>
            <a:pPr marL="0" indent="0">
              <a:buNone/>
            </a:pPr>
            <a:r>
              <a:rPr lang="lt-LT" sz="2300" b="1" dirty="0">
                <a:latin typeface="Times New Roman" panose="02020603050405020304" pitchFamily="18" charset="0"/>
                <a:cs typeface="Times New Roman" panose="02020603050405020304" pitchFamily="18" charset="0"/>
              </a:rPr>
              <a:t>    Priimti naują mąstymo būdą, padedantį įveikti nerimą.</a:t>
            </a:r>
          </a:p>
          <a:p>
            <a:pPr marL="0" indent="0">
              <a:buNone/>
            </a:pPr>
            <a:r>
              <a:rPr lang="lt-LT" sz="2300" b="1" dirty="0">
                <a:latin typeface="Times New Roman" panose="02020603050405020304" pitchFamily="18" charset="0"/>
                <a:cs typeface="Times New Roman" panose="02020603050405020304" pitchFamily="18" charset="0"/>
              </a:rPr>
              <a:t>    Panaudoti pasakojimo galią, kad užkariautumėte bet kokią auditoriją.</a:t>
            </a:r>
          </a:p>
          <a:p>
            <a:pPr marL="0" indent="0">
              <a:buNone/>
            </a:pPr>
            <a:endParaRPr lang="lt-LT" sz="2300" b="1"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14122DF3-6246-8A5E-A0EB-246A6B92946B}"/>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7" name="Picture 6">
            <a:extLst>
              <a:ext uri="{FF2B5EF4-FFF2-40B4-BE49-F238E27FC236}">
                <a16:creationId xmlns:a16="http://schemas.microsoft.com/office/drawing/2014/main" id="{84F387EB-20AE-12AF-3E84-060DA8BA89BC}"/>
              </a:ext>
            </a:extLst>
          </p:cNvPr>
          <p:cNvPicPr>
            <a:picLocks noChangeAspect="1"/>
          </p:cNvPicPr>
          <p:nvPr/>
        </p:nvPicPr>
        <p:blipFill>
          <a:blip r:embed="rId2"/>
          <a:stretch>
            <a:fillRect/>
          </a:stretch>
        </p:blipFill>
        <p:spPr>
          <a:xfrm>
            <a:off x="3203736" y="1671145"/>
            <a:ext cx="2682952" cy="3965027"/>
          </a:xfrm>
          <a:prstGeom prst="rect">
            <a:avLst/>
          </a:prstGeom>
        </p:spPr>
      </p:pic>
    </p:spTree>
    <p:extLst>
      <p:ext uri="{BB962C8B-B14F-4D97-AF65-F5344CB8AC3E}">
        <p14:creationId xmlns:p14="http://schemas.microsoft.com/office/powerpoint/2010/main" val="170790950"/>
      </p:ext>
    </p:extLst>
  </p:cSld>
  <p:clrMapOvr>
    <a:masterClrMapping/>
  </p:clrMapOvr>
  <p:transition spd="slow" advClick="0" advTm="2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FF5C75-73A1-083A-5BD1-8E5E2F331E7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AA5E1D2-C557-7EF2-9785-5D58CD66F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9642A66-C6EC-1040-F96C-1A0CEDA11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DB70892D-0197-006E-8DEC-6F804F3CFD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2F445F-6EEE-CEC4-8355-AAB2FF203C24}"/>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NAUJOS</a:t>
            </a:r>
            <a:br>
              <a:rPr lang="en-GB" sz="4000" b="1" dirty="0">
                <a:solidFill>
                  <a:srgbClr val="00B050"/>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KNYGO</a:t>
            </a:r>
            <a:r>
              <a:rPr lang="lt-LT" sz="4000" b="1" dirty="0">
                <a:solidFill>
                  <a:srgbClr val="00B050"/>
                </a:solidFill>
                <a:latin typeface="Algerian" panose="04020705040A02060702" pitchFamily="82" charset="0"/>
                <a:cs typeface="Biome" panose="020B0502040204020203" pitchFamily="34" charset="0"/>
              </a:rPr>
              <a:t>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EF0F05A6-D9BE-3733-CA28-21EE7B115417}"/>
              </a:ext>
            </a:extLst>
          </p:cNvPr>
          <p:cNvSpPr>
            <a:spLocks noGrp="1"/>
          </p:cNvSpPr>
          <p:nvPr>
            <p:ph sz="half" idx="2"/>
          </p:nvPr>
        </p:nvSpPr>
        <p:spPr>
          <a:xfrm>
            <a:off x="5886688" y="79286"/>
            <a:ext cx="3214167" cy="6715651"/>
          </a:xfrm>
        </p:spPr>
        <p:txBody>
          <a:bodyPr>
            <a:normAutofit fontScale="85000" lnSpcReduction="20000"/>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300" b="1" dirty="0">
                <a:latin typeface="Times New Roman" panose="02020603050405020304" pitchFamily="18" charset="0"/>
                <a:cs typeface="Times New Roman" panose="02020603050405020304" pitchFamily="18" charset="0"/>
              </a:rPr>
              <a:t>Knygoje „Lėtesnis gyvenimas“ autorė atskleidžia lėtesnio gyvenimo išmintį, kurią įgijo persikėlusi iš JAV į Prancūziją. Autorės lengva proza ir originalios, estetiškos nuotraukos suteikia įkvėpimo ir patarimų, kaip susikurti paprastą ir jaukią gyvenimo aplinką, kad ir kur bebūtumėte.</a:t>
            </a:r>
          </a:p>
          <a:p>
            <a:pPr marL="0" indent="0">
              <a:buNone/>
            </a:pPr>
            <a:r>
              <a:rPr lang="lt-LT" sz="2300" b="1" dirty="0">
                <a:latin typeface="Times New Roman" panose="02020603050405020304" pitchFamily="18" charset="0"/>
                <a:cs typeface="Times New Roman" panose="02020603050405020304" pitchFamily="18" charset="0"/>
              </a:rPr>
              <a:t>Šioje knygoje rasite praktinių patarimų, kaip:</a:t>
            </a:r>
          </a:p>
          <a:p>
            <a:pPr marL="0" indent="0">
              <a:buNone/>
            </a:pPr>
            <a:r>
              <a:rPr lang="lt-LT" sz="2300" b="1" dirty="0">
                <a:latin typeface="Times New Roman" panose="02020603050405020304" pitchFamily="18" charset="0"/>
                <a:cs typeface="Times New Roman" panose="02020603050405020304" pitchFamily="18" charset="0"/>
              </a:rPr>
              <a:t>    Išmokti vertinti ramias gyvenimo akimirkas, kurios suteiks jums džiaugsmo kasdienybėje.</a:t>
            </a:r>
          </a:p>
          <a:p>
            <a:pPr marL="0" indent="0">
              <a:buNone/>
            </a:pPr>
            <a:r>
              <a:rPr lang="lt-LT" sz="2300" b="1" dirty="0">
                <a:latin typeface="Times New Roman" panose="02020603050405020304" pitchFamily="18" charset="0"/>
                <a:cs typeface="Times New Roman" panose="02020603050405020304" pitchFamily="18" charset="0"/>
              </a:rPr>
              <a:t>    Lėtesnio gyvenimo išmintis skleidžiasi taikant „mažiau yra daugiau“ mąstymo modelį.</a:t>
            </a:r>
          </a:p>
          <a:p>
            <a:pPr marL="0" indent="0">
              <a:buNone/>
            </a:pPr>
            <a:r>
              <a:rPr lang="lt-LT" sz="2300" b="1" dirty="0">
                <a:latin typeface="Times New Roman" panose="02020603050405020304" pitchFamily="18" charset="0"/>
                <a:cs typeface="Times New Roman" panose="02020603050405020304" pitchFamily="18" charset="0"/>
              </a:rPr>
              <a:t>    Sukurti veiksmingus kasdienybės ritualus, kurie praturtins jūsų kūną ir protą.</a:t>
            </a:r>
          </a:p>
          <a:p>
            <a:pPr marL="0" indent="0">
              <a:buNone/>
            </a:pPr>
            <a:endParaRPr lang="lt-LT" sz="2300" b="1" dirty="0">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AB671E0C-C3AC-4D4A-9D23-A8E1CC27FC0B}"/>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6" name="Picture 5">
            <a:extLst>
              <a:ext uri="{FF2B5EF4-FFF2-40B4-BE49-F238E27FC236}">
                <a16:creationId xmlns:a16="http://schemas.microsoft.com/office/drawing/2014/main" id="{F456AB14-7C8D-03CD-FB56-87E8571AB983}"/>
              </a:ext>
            </a:extLst>
          </p:cNvPr>
          <p:cNvPicPr>
            <a:picLocks noChangeAspect="1"/>
          </p:cNvPicPr>
          <p:nvPr/>
        </p:nvPicPr>
        <p:blipFill>
          <a:blip r:embed="rId2"/>
          <a:stretch>
            <a:fillRect/>
          </a:stretch>
        </p:blipFill>
        <p:spPr>
          <a:xfrm>
            <a:off x="3335585" y="1702673"/>
            <a:ext cx="2512000" cy="3723143"/>
          </a:xfrm>
          <a:prstGeom prst="rect">
            <a:avLst/>
          </a:prstGeom>
        </p:spPr>
      </p:pic>
    </p:spTree>
    <p:extLst>
      <p:ext uri="{BB962C8B-B14F-4D97-AF65-F5344CB8AC3E}">
        <p14:creationId xmlns:p14="http://schemas.microsoft.com/office/powerpoint/2010/main" val="3500843799"/>
      </p:ext>
    </p:extLst>
  </p:cSld>
  <p:clrMapOvr>
    <a:masterClrMapping/>
  </p:clrMapOvr>
  <p:transition spd="slow" advClick="0" advTm="25000"/>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762F20-3874-7C8A-9554-F783AC53AE3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0D7F368-CF1C-8A56-B58E-D9457E408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5572A69-F5E5-0DD2-405D-2898BB258C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D718A57-7077-8FCC-47E6-0E3BD32BC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CDAA7D-7819-94D7-F429-4BA13E7E7774}"/>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NAUJOS</a:t>
            </a:r>
            <a:br>
              <a:rPr lang="en-GB" sz="4000" b="1" dirty="0">
                <a:solidFill>
                  <a:srgbClr val="00B050"/>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KNYGO</a:t>
            </a:r>
            <a:r>
              <a:rPr lang="lt-LT" sz="4000" b="1" dirty="0">
                <a:solidFill>
                  <a:srgbClr val="00B050"/>
                </a:solidFill>
                <a:latin typeface="Algerian" panose="04020705040A02060702" pitchFamily="82" charset="0"/>
                <a:cs typeface="Biome" panose="020B0502040204020203" pitchFamily="34" charset="0"/>
              </a:rPr>
              <a:t>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C19C6A2D-B0AC-1544-0C64-734DF16122A0}"/>
              </a:ext>
            </a:extLst>
          </p:cNvPr>
          <p:cNvSpPr>
            <a:spLocks noGrp="1"/>
          </p:cNvSpPr>
          <p:nvPr>
            <p:ph sz="half" idx="2"/>
          </p:nvPr>
        </p:nvSpPr>
        <p:spPr>
          <a:xfrm>
            <a:off x="5886688" y="79286"/>
            <a:ext cx="3214167" cy="6715651"/>
          </a:xfrm>
        </p:spPr>
        <p:txBody>
          <a:bodyPr>
            <a:normAutofit fontScale="85000" lnSpcReduction="20000"/>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300" b="1" dirty="0">
                <a:latin typeface="Times New Roman" panose="02020603050405020304" pitchFamily="18" charset="0"/>
                <a:cs typeface="Times New Roman" panose="02020603050405020304" pitchFamily="18" charset="0"/>
              </a:rPr>
              <a:t>Garsios klinikinės psichologijos specialistės pristato schemų terapiją, kurios tikslas – išmokti atpažinti pasikartojančius savo mąstymo ir elgesio modelius, suprasti, kaip jie susidarė, ir žengti pirmuosius žingsnius labiau tenkinančio gyvenimo link. Schemų terapija padės perprasti jums būdingas reakcijas. Susipažinsite su savo vidiniu vaiku, imsite skirti situacijas, kuriose jis nulemia jūsų sprendimus, ir kartu su juo mokysitės pamirštų gyvenimo džiaugsmų. Ši terapija taip pat pakvies įdėmiau žvelgti į tai, ką patyrėte vaikystėje, gyvendami su tėvais. Kodėl būtent šeimos narių santykiai dažnai lemia, kad žmonės vengia atsakomybės, yra perfekcionistai arba turi narcizo bruožų?</a:t>
            </a:r>
          </a:p>
        </p:txBody>
      </p:sp>
      <p:sp>
        <p:nvSpPr>
          <p:cNvPr id="3" name="Title 1">
            <a:extLst>
              <a:ext uri="{FF2B5EF4-FFF2-40B4-BE49-F238E27FC236}">
                <a16:creationId xmlns:a16="http://schemas.microsoft.com/office/drawing/2014/main" id="{F3E856D4-5BED-0D45-6CC6-846684FB1F39}"/>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6" name="Picture 5">
            <a:extLst>
              <a:ext uri="{FF2B5EF4-FFF2-40B4-BE49-F238E27FC236}">
                <a16:creationId xmlns:a16="http://schemas.microsoft.com/office/drawing/2014/main" id="{2F7C8725-7086-C18F-BC91-D24252278212}"/>
              </a:ext>
            </a:extLst>
          </p:cNvPr>
          <p:cNvPicPr>
            <a:picLocks noChangeAspect="1"/>
          </p:cNvPicPr>
          <p:nvPr/>
        </p:nvPicPr>
        <p:blipFill>
          <a:blip r:embed="rId2"/>
          <a:stretch>
            <a:fillRect/>
          </a:stretch>
        </p:blipFill>
        <p:spPr>
          <a:xfrm>
            <a:off x="3281248" y="1742090"/>
            <a:ext cx="2562294" cy="3798011"/>
          </a:xfrm>
          <a:prstGeom prst="rect">
            <a:avLst/>
          </a:prstGeom>
        </p:spPr>
      </p:pic>
    </p:spTree>
    <p:extLst>
      <p:ext uri="{BB962C8B-B14F-4D97-AF65-F5344CB8AC3E}">
        <p14:creationId xmlns:p14="http://schemas.microsoft.com/office/powerpoint/2010/main" val="314372424"/>
      </p:ext>
    </p:extLst>
  </p:cSld>
  <p:clrMapOvr>
    <a:masterClrMapping/>
  </p:clrMapOvr>
  <p:transition spd="slow" advClick="0" advTm="25000"/>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7A8F4E-814D-081D-D56F-239D78804FE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3EFF3CC-EA63-29C5-EA26-7DEFD8AB2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452783C-C126-2532-81D9-1351B294F5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3E156DD-F37D-EF1F-82DF-58C20BC3A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A480A53-7680-AF1C-DFB5-22E8724CCE5E}"/>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NAUJOS</a:t>
            </a:r>
            <a:br>
              <a:rPr lang="en-GB" sz="4000" b="1" dirty="0">
                <a:solidFill>
                  <a:srgbClr val="00B050"/>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KNYGO</a:t>
            </a:r>
            <a:r>
              <a:rPr lang="lt-LT" sz="4000" b="1" dirty="0">
                <a:solidFill>
                  <a:srgbClr val="00B050"/>
                </a:solidFill>
                <a:latin typeface="Algerian" panose="04020705040A02060702" pitchFamily="82" charset="0"/>
                <a:cs typeface="Biome" panose="020B0502040204020203" pitchFamily="34" charset="0"/>
              </a:rPr>
              <a:t>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A5C6BE2E-4177-0EFE-9156-E6495D53E7BC}"/>
              </a:ext>
            </a:extLst>
          </p:cNvPr>
          <p:cNvSpPr>
            <a:spLocks noGrp="1"/>
          </p:cNvSpPr>
          <p:nvPr>
            <p:ph sz="half" idx="2"/>
          </p:nvPr>
        </p:nvSpPr>
        <p:spPr>
          <a:xfrm>
            <a:off x="5886688" y="79286"/>
            <a:ext cx="3214167" cy="6715651"/>
          </a:xfrm>
        </p:spPr>
        <p:txBody>
          <a:bodyPr>
            <a:normAutofit/>
          </a:bodyPr>
          <a:lstStyle/>
          <a:p>
            <a:pPr marL="0" indent="0">
              <a:buNone/>
            </a:pPr>
            <a:r>
              <a:rPr lang="lt-LT" sz="2300" b="1" dirty="0">
                <a:latin typeface="Times New Roman" panose="02020603050405020304" pitchFamily="18" charset="0"/>
                <a:cs typeface="Times New Roman" panose="02020603050405020304" pitchFamily="18" charset="0"/>
              </a:rPr>
              <a:t>Knygoje publikuojami daug gyvenimo metų kurti ir užsirašinėti aforizmai. Tai netikėti minties blyksniai, kilę ir iš pačios kalbos, ir iš asmeninių patirčių – iš atidaus įsižiūrėjimo į pasaulį, iš įsiklausymo į savo ir kitų gyvenimus.</a:t>
            </a:r>
          </a:p>
          <a:p>
            <a:pPr marL="0" indent="0">
              <a:buNone/>
            </a:pPr>
            <a:r>
              <a:rPr lang="lt-LT" sz="2300" b="1" dirty="0">
                <a:latin typeface="Times New Roman" panose="02020603050405020304" pitchFamily="18" charset="0"/>
                <a:cs typeface="Times New Roman" panose="02020603050405020304" pitchFamily="18" charset="0"/>
              </a:rPr>
              <a:t>V. Daujotytės aforizmai kviečia ir skaitytoją dabarties skuboje stabtelėti, drąsiau gyvenimui atsiverti, akyliau į pasaulį įsižiūrėti. Knyga bus įdomi visiems, ieškantiems gyvenimo išminties.</a:t>
            </a:r>
          </a:p>
        </p:txBody>
      </p:sp>
      <p:sp>
        <p:nvSpPr>
          <p:cNvPr id="3" name="Title 1">
            <a:extLst>
              <a:ext uri="{FF2B5EF4-FFF2-40B4-BE49-F238E27FC236}">
                <a16:creationId xmlns:a16="http://schemas.microsoft.com/office/drawing/2014/main" id="{94E0FA5C-DA0F-9558-09C0-271FE64CDD72}"/>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6" name="Picture 5">
            <a:extLst>
              <a:ext uri="{FF2B5EF4-FFF2-40B4-BE49-F238E27FC236}">
                <a16:creationId xmlns:a16="http://schemas.microsoft.com/office/drawing/2014/main" id="{2DE08BC1-E18C-10D5-E381-D5368F167ABE}"/>
              </a:ext>
            </a:extLst>
          </p:cNvPr>
          <p:cNvPicPr>
            <a:picLocks noChangeAspect="1"/>
          </p:cNvPicPr>
          <p:nvPr/>
        </p:nvPicPr>
        <p:blipFill>
          <a:blip r:embed="rId2"/>
          <a:stretch>
            <a:fillRect/>
          </a:stretch>
        </p:blipFill>
        <p:spPr>
          <a:xfrm>
            <a:off x="3283173" y="1702675"/>
            <a:ext cx="2603515" cy="3957145"/>
          </a:xfrm>
          <a:prstGeom prst="rect">
            <a:avLst/>
          </a:prstGeom>
        </p:spPr>
      </p:pic>
    </p:spTree>
    <p:extLst>
      <p:ext uri="{BB962C8B-B14F-4D97-AF65-F5344CB8AC3E}">
        <p14:creationId xmlns:p14="http://schemas.microsoft.com/office/powerpoint/2010/main" val="4245815884"/>
      </p:ext>
    </p:extLst>
  </p:cSld>
  <p:clrMapOvr>
    <a:masterClrMapping/>
  </p:clrMapOvr>
  <p:transition spd="slow" advClick="0" advTm="25000"/>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0BC7DBF-9383-7550-3D0D-158CBB31B6A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E4D1DB1-0847-1AF1-DD4E-79E14407C4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0B2F2A34-5582-DBE1-B109-94CCB70749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56CE47-D92E-2876-2946-01819091B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CD6F2F-D34C-4215-735E-BD4551C7C77B}"/>
              </a:ext>
            </a:extLst>
          </p:cNvPr>
          <p:cNvSpPr>
            <a:spLocks noGrp="1"/>
          </p:cNvSpPr>
          <p:nvPr>
            <p:ph type="title"/>
          </p:nvPr>
        </p:nvSpPr>
        <p:spPr>
          <a:xfrm>
            <a:off x="189186" y="212834"/>
            <a:ext cx="2688021" cy="6432331"/>
          </a:xfrm>
        </p:spPr>
        <p:txBody>
          <a:bodyPr anchor="t">
            <a:normAutofit/>
          </a:bodyPr>
          <a:lstStyle/>
          <a:p>
            <a:pPr algn="ctr"/>
            <a:br>
              <a:rPr lang="lt-LT" sz="2800" b="1" dirty="0">
                <a:solidFill>
                  <a:srgbClr val="FFFFFF"/>
                </a:solidFill>
                <a:latin typeface="Algerian" panose="04020705040A02060702" pitchFamily="82" charset="0"/>
                <a:cs typeface="Biome" panose="020B0502040204020203" pitchFamily="34" charset="0"/>
              </a:rPr>
            </a:br>
            <a:r>
              <a:rPr lang="lt-LT" sz="2800" b="1" dirty="0">
                <a:solidFill>
                  <a:srgbClr val="FFFFFF"/>
                </a:solidFill>
                <a:latin typeface="Algerian" panose="04020705040A02060702" pitchFamily="82" charset="0"/>
                <a:cs typeface="Biome" panose="020B0502040204020203" pitchFamily="34" charset="0"/>
              </a:rPr>
              <a:t>KVIEČIAME Į BIBLIOTEKĄ</a:t>
            </a:r>
            <a:r>
              <a:rPr lang="en-GB" sz="2800" b="1" dirty="0">
                <a:solidFill>
                  <a:srgbClr val="FFFFFF"/>
                </a:solidFill>
                <a:latin typeface="Algerian" panose="04020705040A02060702" pitchFamily="82" charset="0"/>
                <a:cs typeface="Biome" panose="020B0502040204020203" pitchFamily="34" charset="0"/>
              </a:rPr>
              <a:t>!</a:t>
            </a: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br>
              <a:rPr lang="lt-LT" sz="2800" b="1" dirty="0">
                <a:solidFill>
                  <a:srgbClr val="FFFFFF"/>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NAUJOS</a:t>
            </a:r>
            <a:br>
              <a:rPr lang="en-GB" sz="4000" b="1" dirty="0">
                <a:solidFill>
                  <a:srgbClr val="00B050"/>
                </a:solidFill>
                <a:latin typeface="Algerian" panose="04020705040A02060702" pitchFamily="82" charset="0"/>
                <a:cs typeface="Biome" panose="020B0502040204020203" pitchFamily="34" charset="0"/>
              </a:rPr>
            </a:br>
            <a:r>
              <a:rPr lang="en-GB" sz="4000" b="1" dirty="0">
                <a:solidFill>
                  <a:srgbClr val="00B050"/>
                </a:solidFill>
                <a:latin typeface="Algerian" panose="04020705040A02060702" pitchFamily="82" charset="0"/>
                <a:cs typeface="Biome" panose="020B0502040204020203" pitchFamily="34" charset="0"/>
              </a:rPr>
              <a:t>KNYGO</a:t>
            </a:r>
            <a:r>
              <a:rPr lang="lt-LT" sz="4000" b="1" dirty="0">
                <a:solidFill>
                  <a:srgbClr val="00B050"/>
                </a:solidFill>
                <a:latin typeface="Algerian" panose="04020705040A02060702" pitchFamily="82" charset="0"/>
                <a:cs typeface="Biome" panose="020B0502040204020203" pitchFamily="34" charset="0"/>
              </a:rPr>
              <a:t>S</a:t>
            </a:r>
            <a:r>
              <a:rPr lang="en-GB" sz="4000" b="1" dirty="0">
                <a:solidFill>
                  <a:srgbClr val="00B050"/>
                </a:solidFill>
                <a:latin typeface="Algerian" panose="04020705040A02060702" pitchFamily="82" charset="0"/>
                <a:cs typeface="Biome" panose="020B0502040204020203" pitchFamily="34" charset="0"/>
              </a:rPr>
              <a:t>!</a:t>
            </a:r>
            <a:br>
              <a:rPr lang="lt-LT" sz="40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br>
              <a:rPr lang="lt-LT" sz="1600" b="1" dirty="0">
                <a:solidFill>
                  <a:srgbClr val="00B050"/>
                </a:solidFill>
                <a:latin typeface="Algerian" panose="04020705040A02060702" pitchFamily="82" charset="0"/>
                <a:cs typeface="Biome" panose="020B0502040204020203" pitchFamily="34" charset="0"/>
              </a:rPr>
            </a:br>
            <a:br>
              <a:rPr lang="lt-LT" sz="1200" b="1" dirty="0">
                <a:solidFill>
                  <a:srgbClr val="00B050"/>
                </a:solidFill>
                <a:latin typeface="Algerian" panose="04020705040A02060702" pitchFamily="82" charset="0"/>
                <a:cs typeface="Biome" panose="020B0502040204020203" pitchFamily="34" charset="0"/>
              </a:rPr>
            </a:br>
            <a:endParaRPr lang="en-GB" sz="1200" dirty="0">
              <a:solidFill>
                <a:srgbClr val="FFFFFF"/>
              </a:solidFill>
            </a:endParaRPr>
          </a:p>
        </p:txBody>
      </p:sp>
      <p:sp>
        <p:nvSpPr>
          <p:cNvPr id="4" name="Content Placeholder 3">
            <a:extLst>
              <a:ext uri="{FF2B5EF4-FFF2-40B4-BE49-F238E27FC236}">
                <a16:creationId xmlns:a16="http://schemas.microsoft.com/office/drawing/2014/main" id="{EB2921AE-9014-1A7E-488F-36099C246D21}"/>
              </a:ext>
            </a:extLst>
          </p:cNvPr>
          <p:cNvSpPr>
            <a:spLocks noGrp="1"/>
          </p:cNvSpPr>
          <p:nvPr>
            <p:ph sz="half" idx="2"/>
          </p:nvPr>
        </p:nvSpPr>
        <p:spPr>
          <a:xfrm>
            <a:off x="5886688" y="79286"/>
            <a:ext cx="3214167" cy="6715651"/>
          </a:xfrm>
        </p:spPr>
        <p:txBody>
          <a:bodyPr>
            <a:normAutofit/>
          </a:bodyPr>
          <a:lstStyle/>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endParaRPr lang="lt-LT" sz="2300" b="1" dirty="0">
              <a:latin typeface="Times New Roman" panose="02020603050405020304" pitchFamily="18" charset="0"/>
              <a:cs typeface="Times New Roman" panose="02020603050405020304" pitchFamily="18" charset="0"/>
            </a:endParaRPr>
          </a:p>
          <a:p>
            <a:pPr marL="0" indent="0">
              <a:buNone/>
            </a:pPr>
            <a:r>
              <a:rPr lang="lt-LT" sz="2300" b="1" dirty="0">
                <a:latin typeface="Times New Roman" panose="02020603050405020304" pitchFamily="18" charset="0"/>
                <a:cs typeface="Times New Roman" panose="02020603050405020304" pitchFamily="18" charset="0"/>
              </a:rPr>
              <a:t>Ši knyga — giliai jaudinantis pasakojimas apie merginą, gyvenančią pasaulyje, kuris jai nieko neskolingas, bet be galo daug atėmė, ir jos gijimo kelionę. Kathleenos Glasgow debiutas yra skaudžiai tikras ir besąlygiškai atviras. Tai romanas, nuo kurio negalėsite atsiplėšti.</a:t>
            </a:r>
          </a:p>
        </p:txBody>
      </p:sp>
      <p:sp>
        <p:nvSpPr>
          <p:cNvPr id="3" name="Title 1">
            <a:extLst>
              <a:ext uri="{FF2B5EF4-FFF2-40B4-BE49-F238E27FC236}">
                <a16:creationId xmlns:a16="http://schemas.microsoft.com/office/drawing/2014/main" id="{4A28DE4F-0D86-1CF8-46AE-99821A606347}"/>
              </a:ext>
            </a:extLst>
          </p:cNvPr>
          <p:cNvSpPr txBox="1">
            <a:spLocks/>
          </p:cNvSpPr>
          <p:nvPr/>
        </p:nvSpPr>
        <p:spPr>
          <a:xfrm>
            <a:off x="-78205" y="2828134"/>
            <a:ext cx="2688021" cy="240246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2800" b="0" i="0" u="none" strike="noStrike" kern="1200" cap="none" spc="0" normalizeH="0" baseline="0" noProof="0" dirty="0">
              <a:ln>
                <a:noFill/>
              </a:ln>
              <a:solidFill>
                <a:srgbClr val="FFFFFF"/>
              </a:solidFill>
              <a:effectLst/>
              <a:uLnTx/>
              <a:uFillTx/>
              <a:latin typeface="Calibri Light"/>
              <a:ea typeface="+mj-ea"/>
              <a:cs typeface="+mj-cs"/>
            </a:endParaRPr>
          </a:p>
        </p:txBody>
      </p:sp>
      <p:pic>
        <p:nvPicPr>
          <p:cNvPr id="6" name="Picture 5">
            <a:extLst>
              <a:ext uri="{FF2B5EF4-FFF2-40B4-BE49-F238E27FC236}">
                <a16:creationId xmlns:a16="http://schemas.microsoft.com/office/drawing/2014/main" id="{9B0D3D5A-3E3F-BE48-150F-26FEDF82002D}"/>
              </a:ext>
            </a:extLst>
          </p:cNvPr>
          <p:cNvPicPr>
            <a:picLocks noChangeAspect="1"/>
          </p:cNvPicPr>
          <p:nvPr/>
        </p:nvPicPr>
        <p:blipFill>
          <a:blip r:embed="rId2"/>
          <a:stretch>
            <a:fillRect/>
          </a:stretch>
        </p:blipFill>
        <p:spPr>
          <a:xfrm>
            <a:off x="3312554" y="1478246"/>
            <a:ext cx="2577581" cy="3917729"/>
          </a:xfrm>
          <a:prstGeom prst="rect">
            <a:avLst/>
          </a:prstGeom>
        </p:spPr>
      </p:pic>
    </p:spTree>
    <p:extLst>
      <p:ext uri="{BB962C8B-B14F-4D97-AF65-F5344CB8AC3E}">
        <p14:creationId xmlns:p14="http://schemas.microsoft.com/office/powerpoint/2010/main" val="3783777497"/>
      </p:ext>
    </p:extLst>
  </p:cSld>
  <p:clrMapOvr>
    <a:masterClrMapping/>
  </p:clrMapOvr>
  <p:transition spd="slow" advClick="0" advTm="25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1643</TotalTime>
  <Words>1034</Words>
  <Application>Microsoft Office PowerPoint</Application>
  <PresentationFormat>On-screen Show (4:3)</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Algerian</vt:lpstr>
      <vt:lpstr>Arial</vt:lpstr>
      <vt:lpstr>Calibri</vt:lpstr>
      <vt:lpstr>Calibri Light</vt:lpstr>
      <vt:lpstr>Times New Roman</vt:lpstr>
      <vt:lpstr>Office Theme</vt:lpstr>
      <vt:lpstr> KVIEČIAME Į BIBLIOTEKĄ!   NAUJOS KNYGOS!       </vt:lpstr>
      <vt:lpstr> KVIEČIAME Į BIBLIOTEKĄ!   NAUJOS KNYGOS!       </vt:lpstr>
      <vt:lpstr> KVIEČIAME Į BIBLIOTEKĄ!   NAUJOS KNYGOS!       </vt:lpstr>
      <vt:lpstr> KVIEČIAME Į BIBLIOTEKĄ!   NAUJOS KNYGOS!       </vt:lpstr>
      <vt:lpstr> KVIEČIAME Į BIBLIOTEKĄ!   NAUJOS KNYGOS!       </vt:lpstr>
      <vt:lpstr> KVIEČIAME Į BIBLIOTEKĄ!   NAUJOS KNYGOS!       </vt:lpstr>
      <vt:lpstr> KVIEČIAME Į BIBLIOTEKĄ!   NAUJOS KNYGOS!       </vt:lpstr>
      <vt:lpstr> KVIEČIAME Į BIBLIOTEKĄ!   NAUJOS KNYGOS!       </vt:lpstr>
      <vt:lpstr> KVIEČIAME Į BIBLIOTEKĄ!   NAUJOS KNYGOS!       </vt:lpstr>
      <vt:lpstr> KVIEČIAME Į BIBLIOTEKĄ!   NAUJOS KNYGOS!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NAUJOS KNYGOS.  KVIEČIAME Į BIBLIOTEKĄ!</dc:title>
  <dc:creator>Dalia Žurkauskienė</dc:creator>
  <cp:lastModifiedBy>Barbora Dotienė</cp:lastModifiedBy>
  <cp:revision>282</cp:revision>
  <cp:lastPrinted>2024-08-28T09:54:52Z</cp:lastPrinted>
  <dcterms:created xsi:type="dcterms:W3CDTF">2022-02-08T06:30:53Z</dcterms:created>
  <dcterms:modified xsi:type="dcterms:W3CDTF">2026-01-19T10:37:07Z</dcterms:modified>
</cp:coreProperties>
</file>