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4" r:id="rId2"/>
    <p:sldId id="305" r:id="rId3"/>
    <p:sldId id="306" r:id="rId4"/>
    <p:sldId id="296" r:id="rId5"/>
    <p:sldId id="307" r:id="rId6"/>
    <p:sldId id="308" r:id="rId7"/>
    <p:sldId id="297" r:id="rId8"/>
    <p:sldId id="309" r:id="rId9"/>
    <p:sldId id="310" r:id="rId10"/>
    <p:sldId id="311" r:id="rId11"/>
    <p:sldId id="312" r:id="rId1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43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3" d="100"/>
          <a:sy n="113" d="100"/>
        </p:scale>
        <p:origin x="1590" y="102"/>
      </p:cViewPr>
      <p:guideLst>
        <p:guide orient="horz" pos="1620"/>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049364784"/>
      </p:ext>
    </p:extLst>
  </p:cSld>
  <p:clrMapOvr>
    <a:masterClrMapping/>
  </p:clrMapOvr>
  <p:transition spd="slow" advClick="0" advTm="2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89748334"/>
      </p:ext>
    </p:extLst>
  </p:cSld>
  <p:clrMapOvr>
    <a:masterClrMapping/>
  </p:clrMapOvr>
  <p:transition spd="slow" advClick="0" advTm="2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3994096687"/>
      </p:ext>
    </p:extLst>
  </p:cSld>
  <p:clrMapOvr>
    <a:masterClrMapping/>
  </p:clrMapOvr>
  <p:transition spd="slow" advClick="0" advTm="2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90220158"/>
      </p:ext>
    </p:extLst>
  </p:cSld>
  <p:clrMapOvr>
    <a:masterClrMapping/>
  </p:clrMapOvr>
  <p:transition spd="slow" advClick="0" advTm="2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53172241"/>
      </p:ext>
    </p:extLst>
  </p:cSld>
  <p:clrMapOvr>
    <a:masterClrMapping/>
  </p:clrMapOvr>
  <p:transition spd="slow" advClick="0" advTm="2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182499352"/>
      </p:ext>
    </p:extLst>
  </p:cSld>
  <p:clrMapOvr>
    <a:masterClrMapping/>
  </p:clrMapOvr>
  <p:transition spd="slow" advClick="0" advTm="2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3232026249"/>
      </p:ext>
    </p:extLst>
  </p:cSld>
  <p:clrMapOvr>
    <a:masterClrMapping/>
  </p:clrMapOvr>
  <p:transition spd="slow" advClick="0" advTm="2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172718161"/>
      </p:ext>
    </p:extLst>
  </p:cSld>
  <p:clrMapOvr>
    <a:masterClrMapping/>
  </p:clrMapOvr>
  <p:transition spd="slow" advClick="0" advTm="2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1201553520"/>
      </p:ext>
    </p:extLst>
  </p:cSld>
  <p:clrMapOvr>
    <a:masterClrMapping/>
  </p:clrMapOvr>
  <p:transition spd="slow" advClick="0" advTm="2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4123875447"/>
      </p:ext>
    </p:extLst>
  </p:cSld>
  <p:clrMapOvr>
    <a:masterClrMapping/>
  </p:clrMapOvr>
  <p:transition spd="slow" advClick="0" advTm="2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1513832515"/>
      </p:ext>
    </p:extLst>
  </p:cSld>
  <p:clrMapOvr>
    <a:masterClrMapping/>
  </p:clrMapOvr>
  <p:transition spd="slow" advClick="0" advTm="2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C3AC1-8F0B-4DF7-BD3F-E6424B2C497F}" type="datetimeFigureOut">
              <a:rPr lang="en-GB" smtClean="0"/>
              <a:pPr/>
              <a:t>19/01/2026</a:t>
            </a:fld>
            <a:endParaRPr lang="en-GB"/>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4290B-8D13-4235-A129-4D98C88D05DB}" type="slidenum">
              <a:rPr lang="en-GB" smtClean="0"/>
              <a:pPr/>
              <a:t>‹#›</a:t>
            </a:fld>
            <a:endParaRPr lang="en-GB"/>
          </a:p>
        </p:txBody>
      </p:sp>
    </p:spTree>
    <p:extLst>
      <p:ext uri="{BB962C8B-B14F-4D97-AF65-F5344CB8AC3E}">
        <p14:creationId xmlns:p14="http://schemas.microsoft.com/office/powerpoint/2010/main" val="4281437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25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1B1DD6-26BD-F537-65E0-8464AB0B964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6164D5B-6798-4BE5-913A-D98149C9A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A7802AD-5219-6692-8166-3BF025399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98DC3513-9386-015D-E071-E053E9099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188D15-D02E-B37D-2DC0-AFEC01E5DB23}"/>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If ir Ig klasių, </a:t>
            </a:r>
            <a:br>
              <a:rPr lang="lt-LT" sz="1600" b="1" dirty="0">
                <a:solidFill>
                  <a:schemeClr val="bg1">
                    <a:lumMod val="95000"/>
                  </a:schemeClr>
                </a:solidFill>
                <a:latin typeface="Times New Roman" panose="02020603050405020304" pitchFamily="18" charset="0"/>
                <a:cs typeface="Times New Roman" panose="02020603050405020304" pitchFamily="18"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kuratorės G. Jakaitės</a:t>
            </a:r>
            <a:br>
              <a:rPr lang="lt-LT" sz="1600" b="1" dirty="0">
                <a:solidFill>
                  <a:schemeClr val="bg1">
                    <a:lumMod val="95000"/>
                  </a:schemeClr>
                </a:solidFill>
                <a:latin typeface="Times New Roman" panose="02020603050405020304" pitchFamily="18" charset="0"/>
                <a:cs typeface="Times New Roman" panose="02020603050405020304" pitchFamily="18"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3B8D3D17-5D79-CE5F-083E-F7DED8262598}"/>
              </a:ext>
            </a:extLst>
          </p:cNvPr>
          <p:cNvSpPr>
            <a:spLocks noGrp="1"/>
          </p:cNvSpPr>
          <p:nvPr>
            <p:ph sz="half" idx="2"/>
          </p:nvPr>
        </p:nvSpPr>
        <p:spPr>
          <a:xfrm>
            <a:off x="5969830" y="79286"/>
            <a:ext cx="3131026" cy="6715651"/>
          </a:xfrm>
        </p:spPr>
        <p:txBody>
          <a:bodyPr>
            <a:norm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Ši daugiau nei prieš šimtą metų parašyta knyga „Kelionė į Tilžę“ nė iš tolo neprimena nuobodžios klasikos – tai nepaprastai gyvos, jausmingos ir atmosferiškos istorijos apie jau išnykusį pasaulį, Mažąją Lietuvą, ir jame gyvenusius žmones, lietuvininkus, jų dramas, meilę, svajones, praradimus ir mažas pergales. </a:t>
            </a:r>
          </a:p>
        </p:txBody>
      </p:sp>
      <p:sp>
        <p:nvSpPr>
          <p:cNvPr id="3" name="Title 1">
            <a:extLst>
              <a:ext uri="{FF2B5EF4-FFF2-40B4-BE49-F238E27FC236}">
                <a16:creationId xmlns:a16="http://schemas.microsoft.com/office/drawing/2014/main" id="{8D4E3898-E5B1-D695-EB27-0839D5AF0685}"/>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8" name="Picture 7">
            <a:extLst>
              <a:ext uri="{FF2B5EF4-FFF2-40B4-BE49-F238E27FC236}">
                <a16:creationId xmlns:a16="http://schemas.microsoft.com/office/drawing/2014/main" id="{1773CD10-60AD-53D5-C646-52DA2614C7CB}"/>
              </a:ext>
            </a:extLst>
          </p:cNvPr>
          <p:cNvPicPr>
            <a:picLocks noChangeAspect="1"/>
          </p:cNvPicPr>
          <p:nvPr/>
        </p:nvPicPr>
        <p:blipFill>
          <a:blip r:embed="rId2"/>
          <a:stretch>
            <a:fillRect/>
          </a:stretch>
        </p:blipFill>
        <p:spPr>
          <a:xfrm>
            <a:off x="3270957" y="1639614"/>
            <a:ext cx="2698872" cy="4012324"/>
          </a:xfrm>
          <a:prstGeom prst="rect">
            <a:avLst/>
          </a:prstGeom>
        </p:spPr>
      </p:pic>
    </p:spTree>
    <p:extLst>
      <p:ext uri="{BB962C8B-B14F-4D97-AF65-F5344CB8AC3E}">
        <p14:creationId xmlns:p14="http://schemas.microsoft.com/office/powerpoint/2010/main" val="1421247596"/>
      </p:ext>
    </p:extLst>
  </p:cSld>
  <p:clrMapOvr>
    <a:masterClrMapping/>
  </p:clrMapOvr>
  <p:transition spd="slow" advClick="0" advTm="25000"/>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6C7F9F-45F4-8F6D-B96F-A125788497C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9698669-333E-4454-35C0-C004EFF80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5C1636E-D4B2-ECEA-335B-1E75B6F93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A2BB025D-89CB-0D1A-AB27-C2DFC3AA4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BD4203-04EE-21EA-240D-511941D009D5}"/>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IIh klasės 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AC10A5D1-5C06-A018-D094-525EB071593E}"/>
              </a:ext>
            </a:extLst>
          </p:cNvPr>
          <p:cNvSpPr>
            <a:spLocks noGrp="1"/>
          </p:cNvSpPr>
          <p:nvPr>
            <p:ph sz="half" idx="2"/>
          </p:nvPr>
        </p:nvSpPr>
        <p:spPr>
          <a:xfrm>
            <a:off x="5886688" y="79286"/>
            <a:ext cx="3214167" cy="6715651"/>
          </a:xfrm>
        </p:spPr>
        <p:txBody>
          <a:bodyPr>
            <a:norm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Tai trys esė, kurios gali pakeisti tavo mąstymą visam gyvenimui.</a:t>
            </a:r>
          </a:p>
          <a:p>
            <a:pPr marL="0" indent="0">
              <a:buNone/>
            </a:pPr>
            <a:r>
              <a:rPr lang="lt-LT" sz="2000" b="1" dirty="0">
                <a:latin typeface="Times New Roman" panose="02020603050405020304" pitchFamily="18" charset="0"/>
                <a:cs typeface="Times New Roman" panose="02020603050405020304" pitchFamily="18" charset="0"/>
              </a:rPr>
              <a:t>Ši knyga – tarsi vidinės laisvės vadovas, parašytas poetiniu, įkvepiančiu stiliumi. Ji padės tau:</a:t>
            </a:r>
          </a:p>
          <a:p>
            <a:pPr marL="0" indent="0">
              <a:buNone/>
            </a:pPr>
            <a:r>
              <a:rPr lang="lt-LT" sz="2000" b="1" dirty="0">
                <a:latin typeface="Times New Roman" panose="02020603050405020304" pitchFamily="18" charset="0"/>
                <a:cs typeface="Times New Roman" panose="02020603050405020304" pitchFamily="18" charset="0"/>
              </a:rPr>
              <a:t>Atrasti autentišką stiprybę ir pasitikėjimą savimi.</a:t>
            </a:r>
          </a:p>
          <a:p>
            <a:pPr marL="0" indent="0">
              <a:buNone/>
            </a:pPr>
            <a:r>
              <a:rPr lang="lt-LT" sz="2000" b="1" dirty="0">
                <a:latin typeface="Times New Roman" panose="02020603050405020304" pitchFamily="18" charset="0"/>
                <a:cs typeface="Times New Roman" panose="02020603050405020304" pitchFamily="18" charset="0"/>
              </a:rPr>
              <a:t>Atkurti ryšį su gamta ir pasauliu.</a:t>
            </a:r>
          </a:p>
          <a:p>
            <a:pPr marL="0" indent="0">
              <a:buNone/>
            </a:pPr>
            <a:r>
              <a:rPr lang="lt-LT" sz="2000" b="1" dirty="0">
                <a:latin typeface="Times New Roman" panose="02020603050405020304" pitchFamily="18" charset="0"/>
                <a:cs typeface="Times New Roman" panose="02020603050405020304" pitchFamily="18" charset="0"/>
              </a:rPr>
              <a:t>Suprasti gyvenimo dėsnius, kurie iš tiesų lemia sėkmę, ramybę ir pusiausvyrą.</a:t>
            </a:r>
          </a:p>
          <a:p>
            <a:pPr marL="0" indent="0">
              <a:buNone/>
            </a:pPr>
            <a:r>
              <a:rPr lang="lt-LT" sz="2000" b="1" dirty="0">
                <a:latin typeface="Times New Roman" panose="02020603050405020304" pitchFamily="18" charset="0"/>
                <a:cs typeface="Times New Roman" panose="02020603050405020304" pitchFamily="18" charset="0"/>
              </a:rPr>
              <a:t>Tai ne šiaip filosofinės esė – tai raktai į gilesnį buvimą, į tylą, kurioje pagaliau išgirsti save.</a:t>
            </a:r>
          </a:p>
        </p:txBody>
      </p:sp>
      <p:sp>
        <p:nvSpPr>
          <p:cNvPr id="3" name="Title 1">
            <a:extLst>
              <a:ext uri="{FF2B5EF4-FFF2-40B4-BE49-F238E27FC236}">
                <a16:creationId xmlns:a16="http://schemas.microsoft.com/office/drawing/2014/main" id="{C82FEEED-3855-5184-9C2A-D4CA20657451}"/>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6" name="Picture 5">
            <a:extLst>
              <a:ext uri="{FF2B5EF4-FFF2-40B4-BE49-F238E27FC236}">
                <a16:creationId xmlns:a16="http://schemas.microsoft.com/office/drawing/2014/main" id="{606DE9D1-E7CF-BFE7-8D00-1EAC7E27C7E1}"/>
              </a:ext>
            </a:extLst>
          </p:cNvPr>
          <p:cNvPicPr>
            <a:picLocks noChangeAspect="1"/>
          </p:cNvPicPr>
          <p:nvPr/>
        </p:nvPicPr>
        <p:blipFill>
          <a:blip r:embed="rId2"/>
          <a:stretch>
            <a:fillRect/>
          </a:stretch>
        </p:blipFill>
        <p:spPr>
          <a:xfrm>
            <a:off x="3220849" y="1961589"/>
            <a:ext cx="2651555" cy="3603639"/>
          </a:xfrm>
          <a:prstGeom prst="rect">
            <a:avLst/>
          </a:prstGeom>
        </p:spPr>
      </p:pic>
    </p:spTree>
    <p:extLst>
      <p:ext uri="{BB962C8B-B14F-4D97-AF65-F5344CB8AC3E}">
        <p14:creationId xmlns:p14="http://schemas.microsoft.com/office/powerpoint/2010/main" val="2198557139"/>
      </p:ext>
    </p:extLst>
  </p:cSld>
  <p:clrMapOvr>
    <a:masterClrMapping/>
  </p:clrMapOvr>
  <p:transition spd="slow" advClick="0" advTm="25000"/>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273D0D-0BAB-A75C-5E6C-3B9EB2C8DED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16436CD-128A-F5CC-943D-7B58F2BC9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740DAD3-406C-F2EE-075D-8991AC73A0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EDC6EE7-EB87-D321-FC15-98855DC5C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180DD1-02D1-EE17-5C48-6AD33CABDF35}"/>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Bibliotekininkės </a:t>
            </a:r>
            <a:br>
              <a:rPr lang="lt-LT" sz="1600" b="1" dirty="0">
                <a:solidFill>
                  <a:schemeClr val="bg1">
                    <a:lumMod val="95000"/>
                  </a:schemeClr>
                </a:solidFill>
                <a:latin typeface="Times New Roman" panose="02020603050405020304" pitchFamily="18" charset="0"/>
                <a:cs typeface="Times New Roman" panose="02020603050405020304" pitchFamily="18"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D. Žurkauskienės   </a:t>
            </a:r>
            <a:br>
              <a:rPr lang="lt-LT" sz="1600" b="1" dirty="0">
                <a:solidFill>
                  <a:schemeClr val="bg1">
                    <a:lumMod val="95000"/>
                  </a:schemeClr>
                </a:solidFill>
                <a:latin typeface="Times New Roman" panose="02020603050405020304" pitchFamily="18" charset="0"/>
                <a:cs typeface="Times New Roman" panose="02020603050405020304" pitchFamily="18"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A3AF0B3C-0646-9522-B24E-92DCDE84E5F3}"/>
              </a:ext>
            </a:extLst>
          </p:cNvPr>
          <p:cNvSpPr>
            <a:spLocks noGrp="1"/>
          </p:cNvSpPr>
          <p:nvPr>
            <p:ph sz="half" idx="2"/>
          </p:nvPr>
        </p:nvSpPr>
        <p:spPr>
          <a:xfrm>
            <a:off x="5886688" y="79286"/>
            <a:ext cx="3214167" cy="6715651"/>
          </a:xfrm>
        </p:spPr>
        <p:txBody>
          <a:bodyPr>
            <a:normAutofit lnSpcReduction="10000"/>
          </a:bodyPr>
          <a:lstStyle/>
          <a:p>
            <a:pPr marL="0" indent="0">
              <a:buNone/>
            </a:pPr>
            <a:r>
              <a:rPr lang="lt-LT" sz="2000" b="1" dirty="0">
                <a:latin typeface="Times New Roman" panose="02020603050405020304" pitchFamily="18" charset="0"/>
                <a:cs typeface="Times New Roman" panose="02020603050405020304" pitchFamily="18" charset="0"/>
              </a:rPr>
              <a:t>Ar roko istoriją arba jos dalis galima papasakoti per skaičius ir duomenis? Ši knyga yra mėginimas tai padaryti per infografikus, braižant įvairių muzikos žanrų genealoginius medžius, pristatant roko žvaigždžių portretus ir atskleidžiant keletą smalsumą žadinančių ar net stulbinančių faktų. Skaičiai padeda atkurti laiko tėkmę, datas ir įvykius; nurodant informaciją apie parduotų įrašų skaičių ir užimtą vietą topuose, galima suteikti apčiuopiamą pavidalą pasiekimams, kurie kitu atveju gali atrodyti abstraktūs.</a:t>
            </a:r>
          </a:p>
          <a:p>
            <a:pPr marL="0" indent="0">
              <a:buNone/>
            </a:pPr>
            <a:r>
              <a:rPr lang="lt-LT" sz="2000" b="1">
                <a:latin typeface="Times New Roman" panose="02020603050405020304" pitchFamily="18" charset="0"/>
                <a:cs typeface="Times New Roman" panose="02020603050405020304" pitchFamily="18" charset="0"/>
              </a:rPr>
              <a:t>Galiausiai </a:t>
            </a:r>
            <a:r>
              <a:rPr lang="lt-LT" sz="2000" b="1" dirty="0">
                <a:latin typeface="Times New Roman" panose="02020603050405020304" pitchFamily="18" charset="0"/>
                <a:cs typeface="Times New Roman" panose="02020603050405020304" pitchFamily="18" charset="0"/>
              </a:rPr>
              <a:t>ši knyga nėra eilinis pasakojimas – tai išties išskirtinė viską apimanti roko apybraiža.</a:t>
            </a:r>
          </a:p>
        </p:txBody>
      </p:sp>
      <p:sp>
        <p:nvSpPr>
          <p:cNvPr id="3" name="Title 1">
            <a:extLst>
              <a:ext uri="{FF2B5EF4-FFF2-40B4-BE49-F238E27FC236}">
                <a16:creationId xmlns:a16="http://schemas.microsoft.com/office/drawing/2014/main" id="{2642561E-58D3-A5C7-2E2C-902B8437AAB6}"/>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5" name="Picture 4">
            <a:extLst>
              <a:ext uri="{FF2B5EF4-FFF2-40B4-BE49-F238E27FC236}">
                <a16:creationId xmlns:a16="http://schemas.microsoft.com/office/drawing/2014/main" id="{BD801B71-BD12-104B-D418-E78DCDD96FF3}"/>
              </a:ext>
            </a:extLst>
          </p:cNvPr>
          <p:cNvPicPr>
            <a:picLocks noChangeAspect="1"/>
          </p:cNvPicPr>
          <p:nvPr/>
        </p:nvPicPr>
        <p:blipFill>
          <a:blip r:embed="rId2"/>
          <a:stretch>
            <a:fillRect/>
          </a:stretch>
        </p:blipFill>
        <p:spPr>
          <a:xfrm>
            <a:off x="3118764" y="1906641"/>
            <a:ext cx="2767924" cy="3044716"/>
          </a:xfrm>
          <a:prstGeom prst="rect">
            <a:avLst/>
          </a:prstGeom>
        </p:spPr>
      </p:pic>
    </p:spTree>
    <p:extLst>
      <p:ext uri="{BB962C8B-B14F-4D97-AF65-F5344CB8AC3E}">
        <p14:creationId xmlns:p14="http://schemas.microsoft.com/office/powerpoint/2010/main" val="827226334"/>
      </p:ext>
    </p:extLst>
  </p:cSld>
  <p:clrMapOvr>
    <a:masterClrMapping/>
  </p:clrMapOvr>
  <p:transition spd="slow" advClick="0" advTm="25000"/>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623F04-72BF-BFA7-3821-9268298F76B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BB788EA-1A71-304D-7202-3CE43CFB2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62F6509-1F38-67E0-29F4-CC7C3383B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659A8A13-2F3E-FFDB-3C91-FC87847BD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9771A8-22D2-9C90-1F64-CE05EF0241FE}"/>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If ir Ig klasių, </a:t>
            </a:r>
            <a:br>
              <a:rPr lang="lt-LT" sz="1600" b="1" dirty="0">
                <a:solidFill>
                  <a:schemeClr val="bg1">
                    <a:lumMod val="95000"/>
                  </a:schemeClr>
                </a:solidFill>
                <a:latin typeface="Times New Roman" panose="02020603050405020304" pitchFamily="18" charset="0"/>
                <a:cs typeface="Times New Roman" panose="02020603050405020304" pitchFamily="18"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kuratorės G. Jakaitės</a:t>
            </a:r>
            <a:br>
              <a:rPr lang="lt-LT" sz="1600" b="1" dirty="0">
                <a:solidFill>
                  <a:schemeClr val="bg1">
                    <a:lumMod val="95000"/>
                  </a:schemeClr>
                </a:solidFill>
                <a:latin typeface="Times New Roman" panose="02020603050405020304" pitchFamily="18" charset="0"/>
                <a:cs typeface="Times New Roman" panose="02020603050405020304" pitchFamily="18"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88AD393A-1611-4CCB-DA73-C6ED584A9685}"/>
              </a:ext>
            </a:extLst>
          </p:cNvPr>
          <p:cNvSpPr>
            <a:spLocks noGrp="1"/>
          </p:cNvSpPr>
          <p:nvPr>
            <p:ph sz="half" idx="2"/>
          </p:nvPr>
        </p:nvSpPr>
        <p:spPr>
          <a:xfrm>
            <a:off x="5969830" y="79286"/>
            <a:ext cx="3131026" cy="6715651"/>
          </a:xfrm>
        </p:spPr>
        <p:txBody>
          <a:bodyPr>
            <a:normAutofit/>
          </a:bodyPr>
          <a:lstStyle/>
          <a:p>
            <a:pPr marL="0" indent="0">
              <a:buNone/>
            </a:pPr>
            <a:r>
              <a:rPr lang="lt-LT" sz="2000" b="1" dirty="0">
                <a:latin typeface="Times New Roman" panose="02020603050405020304" pitchFamily="18" charset="0"/>
                <a:cs typeface="Times New Roman" panose="02020603050405020304" pitchFamily="18" charset="0"/>
              </a:rPr>
              <a:t>Druskos istorija kvepia raugintais kopūstais, silke ir sūdyta menke, sūriu, ančiuviais, ji žvanga ginklais ir žadina vaizduotę. Daugybė knygoje surinktų faktų ir istorijų liudija didžiulę autoriaus kompetenciją ir erudiciją; drauge tai pasakojimas, “pasūdytas” anekdotais ir netikėtumais. Tai knyga, kupina istorijos, politikos, prekybos, mokslo ir kulinarijos, tiek pat intriguojanti, kiek ir lavinanti. Druska – kur kas daugiau, nei tik sūrūs balti kristalai; be jos nebūtų ir mūsų. Todėl druskos istorija drauge yra ir pasaulio istorija.</a:t>
            </a:r>
          </a:p>
        </p:txBody>
      </p:sp>
      <p:sp>
        <p:nvSpPr>
          <p:cNvPr id="3" name="Title 1">
            <a:extLst>
              <a:ext uri="{FF2B5EF4-FFF2-40B4-BE49-F238E27FC236}">
                <a16:creationId xmlns:a16="http://schemas.microsoft.com/office/drawing/2014/main" id="{7C6CEF04-5640-FA4B-14A4-87A48DF2300E}"/>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8" name="Picture 7">
            <a:extLst>
              <a:ext uri="{FF2B5EF4-FFF2-40B4-BE49-F238E27FC236}">
                <a16:creationId xmlns:a16="http://schemas.microsoft.com/office/drawing/2014/main" id="{50C1CB0B-A2D7-956D-4ECB-CCB1E9E70FA1}"/>
              </a:ext>
            </a:extLst>
          </p:cNvPr>
          <p:cNvPicPr>
            <a:picLocks noChangeAspect="1"/>
          </p:cNvPicPr>
          <p:nvPr/>
        </p:nvPicPr>
        <p:blipFill>
          <a:blip r:embed="rId2"/>
          <a:stretch>
            <a:fillRect/>
          </a:stretch>
        </p:blipFill>
        <p:spPr>
          <a:xfrm>
            <a:off x="3174171" y="1380066"/>
            <a:ext cx="2763789" cy="4051156"/>
          </a:xfrm>
          <a:prstGeom prst="rect">
            <a:avLst/>
          </a:prstGeom>
        </p:spPr>
      </p:pic>
    </p:spTree>
    <p:extLst>
      <p:ext uri="{BB962C8B-B14F-4D97-AF65-F5344CB8AC3E}">
        <p14:creationId xmlns:p14="http://schemas.microsoft.com/office/powerpoint/2010/main" val="3613195032"/>
      </p:ext>
    </p:extLst>
  </p:cSld>
  <p:clrMapOvr>
    <a:masterClrMapping/>
  </p:clrMapOvr>
  <p:transition spd="slow" advClick="0" advTm="25000"/>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05B7A3-03A2-37EF-1B79-4D41B941DA6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1E1BCB4-02D8-C270-4F3C-9C468C23D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68EBC2F4-63D3-16AE-7CFE-D91701DD70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22A6322-D50C-1BF1-449B-4444FB13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48E369-B24D-28E4-146A-73F6C6539F3D}"/>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If ir Ig klasių, </a:t>
            </a:r>
            <a:br>
              <a:rPr lang="lt-LT" sz="1600" b="1" dirty="0">
                <a:solidFill>
                  <a:schemeClr val="bg1">
                    <a:lumMod val="95000"/>
                  </a:schemeClr>
                </a:solidFill>
                <a:latin typeface="Times New Roman" panose="02020603050405020304" pitchFamily="18" charset="0"/>
                <a:cs typeface="Times New Roman" panose="02020603050405020304" pitchFamily="18"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kuratorės G. Jakaitės</a:t>
            </a:r>
            <a:br>
              <a:rPr lang="lt-LT" sz="1600" b="1" dirty="0">
                <a:solidFill>
                  <a:schemeClr val="bg1">
                    <a:lumMod val="95000"/>
                  </a:schemeClr>
                </a:solidFill>
                <a:latin typeface="Times New Roman" panose="02020603050405020304" pitchFamily="18" charset="0"/>
                <a:cs typeface="Times New Roman" panose="02020603050405020304" pitchFamily="18"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2EE335BB-254A-9199-C0C4-8B27138AF0CF}"/>
              </a:ext>
            </a:extLst>
          </p:cNvPr>
          <p:cNvSpPr>
            <a:spLocks noGrp="1"/>
          </p:cNvSpPr>
          <p:nvPr>
            <p:ph sz="half" idx="2"/>
          </p:nvPr>
        </p:nvSpPr>
        <p:spPr>
          <a:xfrm>
            <a:off x="5969830" y="79286"/>
            <a:ext cx="3131026" cy="6715651"/>
          </a:xfrm>
        </p:spPr>
        <p:txBody>
          <a:bodyPr>
            <a:norm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Karolis Klimas, populiaraus tinklaraščio LIETUVIŲ KALBOS MOKYTOJAS autorius, knygoje pasakoja apie jauną, maištingos dvasios žmogų, kurį gyvenimo prasmės paieškos atveda į vieną iš Vilniaus gimnazijų. Matydamas, kad pasenusi švietimo sistema nepajėgi suteikti mokiniams reikiamo išsilavinimo, jaunatviško maksimalizmo kupinas mokytojas pats imasi iniciatyvos. Ar jam pavyks įrodyti, kad mokytis reikia ne dėl pažymių? </a:t>
            </a:r>
          </a:p>
        </p:txBody>
      </p:sp>
      <p:sp>
        <p:nvSpPr>
          <p:cNvPr id="3" name="Title 1">
            <a:extLst>
              <a:ext uri="{FF2B5EF4-FFF2-40B4-BE49-F238E27FC236}">
                <a16:creationId xmlns:a16="http://schemas.microsoft.com/office/drawing/2014/main" id="{A35DF132-1409-6596-E890-2D36D8C92F3B}"/>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9" name="Picture 8">
            <a:extLst>
              <a:ext uri="{FF2B5EF4-FFF2-40B4-BE49-F238E27FC236}">
                <a16:creationId xmlns:a16="http://schemas.microsoft.com/office/drawing/2014/main" id="{42E52E75-FD92-CE20-E6F4-EE4ED92A6CB7}"/>
              </a:ext>
            </a:extLst>
          </p:cNvPr>
          <p:cNvPicPr>
            <a:picLocks noChangeAspect="1"/>
          </p:cNvPicPr>
          <p:nvPr/>
        </p:nvPicPr>
        <p:blipFill>
          <a:blip r:embed="rId2"/>
          <a:stretch>
            <a:fillRect/>
          </a:stretch>
        </p:blipFill>
        <p:spPr>
          <a:xfrm>
            <a:off x="3294945" y="1378005"/>
            <a:ext cx="2631740" cy="3919210"/>
          </a:xfrm>
          <a:prstGeom prst="rect">
            <a:avLst/>
          </a:prstGeom>
        </p:spPr>
      </p:pic>
    </p:spTree>
    <p:extLst>
      <p:ext uri="{BB962C8B-B14F-4D97-AF65-F5344CB8AC3E}">
        <p14:creationId xmlns:p14="http://schemas.microsoft.com/office/powerpoint/2010/main" val="1924552962"/>
      </p:ext>
    </p:extLst>
  </p:cSld>
  <p:clrMapOvr>
    <a:masterClrMapping/>
  </p:clrMapOvr>
  <p:transition spd="slow" advClick="0" advTm="25000"/>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F43D1C-D5C6-3985-73BF-63F35081C62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CAAADF7-A5B5-202D-B14C-4EC822538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79C934C8-2C46-0A45-DC4E-83CADF928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913CBD90-2AE4-A6D4-57E4-48B85CA6F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9A0EFC-D369-B933-9043-22C5DD9F5F42}"/>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Gimnazijos direktorės </a:t>
            </a:r>
            <a:br>
              <a:rPr lang="lt-LT" sz="1600" b="1" dirty="0">
                <a:solidFill>
                  <a:schemeClr val="bg1">
                    <a:lumMod val="95000"/>
                  </a:schemeClr>
                </a:solidFill>
                <a:latin typeface="Times New Roman" panose="02020603050405020304" pitchFamily="18" charset="0"/>
                <a:cs typeface="Times New Roman" panose="02020603050405020304" pitchFamily="18"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R. Mašurinienės </a:t>
            </a:r>
            <a:br>
              <a:rPr lang="lt-LT" sz="1600" b="1" dirty="0">
                <a:solidFill>
                  <a:schemeClr val="bg1">
                    <a:lumMod val="95000"/>
                  </a:schemeClr>
                </a:solidFill>
                <a:latin typeface="Times New Roman" panose="02020603050405020304" pitchFamily="18" charset="0"/>
                <a:cs typeface="Times New Roman" panose="02020603050405020304" pitchFamily="18"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09D52028-48E4-695E-A159-309B9C588C50}"/>
              </a:ext>
            </a:extLst>
          </p:cNvPr>
          <p:cNvSpPr>
            <a:spLocks noGrp="1"/>
          </p:cNvSpPr>
          <p:nvPr>
            <p:ph sz="half" idx="2"/>
          </p:nvPr>
        </p:nvSpPr>
        <p:spPr>
          <a:xfrm>
            <a:off x="5886688" y="79286"/>
            <a:ext cx="3214167" cy="6715651"/>
          </a:xfrm>
        </p:spPr>
        <p:txBody>
          <a:bodyPr>
            <a:normAutofit fontScale="77500" lnSpcReduction="20000"/>
          </a:bodyPr>
          <a:lstStyle/>
          <a:p>
            <a:pPr marL="0" indent="0">
              <a:buNone/>
            </a:pPr>
            <a:endParaRPr lang="lt-LT" sz="2600" b="1" dirty="0">
              <a:latin typeface="Times New Roman" panose="02020603050405020304" pitchFamily="18" charset="0"/>
              <a:cs typeface="Times New Roman" panose="02020603050405020304" pitchFamily="18" charset="0"/>
            </a:endParaRPr>
          </a:p>
          <a:p>
            <a:pPr marL="0" indent="0">
              <a:buNone/>
            </a:pPr>
            <a:endParaRPr lang="lt-LT" sz="2600" b="1" dirty="0">
              <a:latin typeface="Times New Roman" panose="02020603050405020304" pitchFamily="18" charset="0"/>
              <a:cs typeface="Times New Roman" panose="02020603050405020304" pitchFamily="18" charset="0"/>
            </a:endParaRPr>
          </a:p>
          <a:p>
            <a:pPr marL="0" indent="0">
              <a:buNone/>
            </a:pPr>
            <a:r>
              <a:rPr lang="lt-LT" sz="2600" b="1" dirty="0">
                <a:latin typeface="Times New Roman" panose="02020603050405020304" pitchFamily="18" charset="0"/>
                <a:cs typeface="Times New Roman" panose="02020603050405020304" pitchFamily="18" charset="0"/>
              </a:rPr>
              <a:t>C. W. Gortneris parašė ne vieną įspūdingą knygą apie ryškias istorines asmenybes – moteris, o pastarąjį romaną paskyrė Dženei Džerom – Vinstono Čerčilio motinai. Turtingo Niujorko verslininko dukters gyvenimą galima pavadinti sėkmės istorija. Toji sėkmė unikali – kaip ir pati Dženė. Nekilminga amerikietė drąsiai įsiveržė į Didžiosios Britanijos aukštuomenę, lydima skandalų ištekėjo už aristokrato Randolfo Spenserio Čerčilio, o vyresnysis jos sūnus Vinstonas tapo vienu ryškiausių XX a. politikų ir valstybės veikėjų. Jaudinanti, provokuojanti ir pikantiška nesutramdomos moters gyvenimo istorija nepaliks abejingų!</a:t>
            </a:r>
          </a:p>
        </p:txBody>
      </p:sp>
      <p:sp>
        <p:nvSpPr>
          <p:cNvPr id="3" name="Title 1">
            <a:extLst>
              <a:ext uri="{FF2B5EF4-FFF2-40B4-BE49-F238E27FC236}">
                <a16:creationId xmlns:a16="http://schemas.microsoft.com/office/drawing/2014/main" id="{1E1FBFE6-92DA-3019-07FF-EF4A17C94E8F}"/>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8" name="Picture 7">
            <a:extLst>
              <a:ext uri="{FF2B5EF4-FFF2-40B4-BE49-F238E27FC236}">
                <a16:creationId xmlns:a16="http://schemas.microsoft.com/office/drawing/2014/main" id="{0978909C-228E-BF0B-C7F3-FE42419298A8}"/>
              </a:ext>
            </a:extLst>
          </p:cNvPr>
          <p:cNvPicPr>
            <a:picLocks noChangeAspect="1"/>
          </p:cNvPicPr>
          <p:nvPr/>
        </p:nvPicPr>
        <p:blipFill>
          <a:blip r:embed="rId2"/>
          <a:stretch>
            <a:fillRect/>
          </a:stretch>
        </p:blipFill>
        <p:spPr>
          <a:xfrm>
            <a:off x="3174173" y="1639614"/>
            <a:ext cx="2617076" cy="3925614"/>
          </a:xfrm>
          <a:prstGeom prst="rect">
            <a:avLst/>
          </a:prstGeom>
        </p:spPr>
      </p:pic>
    </p:spTree>
    <p:extLst>
      <p:ext uri="{BB962C8B-B14F-4D97-AF65-F5344CB8AC3E}">
        <p14:creationId xmlns:p14="http://schemas.microsoft.com/office/powerpoint/2010/main" val="3538983693"/>
      </p:ext>
    </p:extLst>
  </p:cSld>
  <p:clrMapOvr>
    <a:masterClrMapping/>
  </p:clrMapOvr>
  <p:transition spd="slow" advClick="0" advTm="25000"/>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BBE3E0-9547-0ABC-4701-44D0839262E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EFFE7DA-6FC8-093E-1F18-F8B304715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CCC7B9A-316C-8413-59AD-1D7F39418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66175BAB-944E-A319-5227-9CEA24009B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BC392B-D5A7-68FE-93AA-2E914C4EE41B}"/>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Gimnazijos direktorės </a:t>
            </a:r>
            <a:br>
              <a:rPr lang="lt-LT" sz="1600" b="1" dirty="0">
                <a:solidFill>
                  <a:schemeClr val="bg1">
                    <a:lumMod val="95000"/>
                  </a:schemeClr>
                </a:solidFill>
                <a:latin typeface="Times New Roman" panose="02020603050405020304" pitchFamily="18" charset="0"/>
                <a:cs typeface="Times New Roman" panose="02020603050405020304" pitchFamily="18"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R. Mašurinienės </a:t>
            </a:r>
            <a:br>
              <a:rPr lang="lt-LT" sz="1600" b="1" dirty="0">
                <a:solidFill>
                  <a:schemeClr val="bg1">
                    <a:lumMod val="95000"/>
                  </a:schemeClr>
                </a:solidFill>
                <a:latin typeface="Times New Roman" panose="02020603050405020304" pitchFamily="18" charset="0"/>
                <a:cs typeface="Times New Roman" panose="02020603050405020304" pitchFamily="18"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12B6F3D5-5CDE-2ED8-FFCF-F3074314FCD8}"/>
              </a:ext>
            </a:extLst>
          </p:cNvPr>
          <p:cNvSpPr>
            <a:spLocks noGrp="1"/>
          </p:cNvSpPr>
          <p:nvPr>
            <p:ph sz="half" idx="2"/>
          </p:nvPr>
        </p:nvSpPr>
        <p:spPr>
          <a:xfrm>
            <a:off x="5886688" y="79286"/>
            <a:ext cx="3214167" cy="6715651"/>
          </a:xfrm>
        </p:spPr>
        <p:txBody>
          <a:bodyPr>
            <a:normAutofit lnSpcReduction="10000"/>
          </a:bodyPr>
          <a:lstStyle/>
          <a:p>
            <a:pPr marL="0" indent="0">
              <a:buNone/>
            </a:pPr>
            <a:r>
              <a:rPr lang="lt-LT" sz="2600" b="1" dirty="0">
                <a:latin typeface="Times New Roman" panose="02020603050405020304" pitchFamily="18" charset="0"/>
                <a:cs typeface="Times New Roman" panose="02020603050405020304" pitchFamily="18" charset="0"/>
              </a:rPr>
              <a:t>Filosofas Leonidas Donskis gyveno ne tik idėjų pasaulyje, jis mėgavosi gyvenimu, stengėsi jį patirti kuo įvairesnį, užčiuopdavo ir įvardydavo tai, kas svarbu daugeliui. Knygos sudarytoja Jolanta Donskienė ėmėsi ambicingos užduoties – iš daugybės pasakojimų sukūrė atvirą, asmenišką Leonido portretą ir atskleidė labai įdomų jo gyvento laiko kontekstą.</a:t>
            </a:r>
          </a:p>
        </p:txBody>
      </p:sp>
      <p:sp>
        <p:nvSpPr>
          <p:cNvPr id="3" name="Title 1">
            <a:extLst>
              <a:ext uri="{FF2B5EF4-FFF2-40B4-BE49-F238E27FC236}">
                <a16:creationId xmlns:a16="http://schemas.microsoft.com/office/drawing/2014/main" id="{472A73FF-6409-9A4A-8336-643FFB65C520}"/>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7" name="Picture 6">
            <a:extLst>
              <a:ext uri="{FF2B5EF4-FFF2-40B4-BE49-F238E27FC236}">
                <a16:creationId xmlns:a16="http://schemas.microsoft.com/office/drawing/2014/main" id="{F42A69D2-DC20-5156-FC31-2679F288D14A}"/>
              </a:ext>
            </a:extLst>
          </p:cNvPr>
          <p:cNvPicPr>
            <a:picLocks noChangeAspect="1"/>
          </p:cNvPicPr>
          <p:nvPr/>
        </p:nvPicPr>
        <p:blipFill>
          <a:blip r:embed="rId2"/>
          <a:stretch>
            <a:fillRect/>
          </a:stretch>
        </p:blipFill>
        <p:spPr>
          <a:xfrm>
            <a:off x="3163629" y="1505607"/>
            <a:ext cx="2664372" cy="3996558"/>
          </a:xfrm>
          <a:prstGeom prst="rect">
            <a:avLst/>
          </a:prstGeom>
        </p:spPr>
      </p:pic>
    </p:spTree>
    <p:extLst>
      <p:ext uri="{BB962C8B-B14F-4D97-AF65-F5344CB8AC3E}">
        <p14:creationId xmlns:p14="http://schemas.microsoft.com/office/powerpoint/2010/main" val="4084076735"/>
      </p:ext>
    </p:extLst>
  </p:cSld>
  <p:clrMapOvr>
    <a:masterClrMapping/>
  </p:clrMapOvr>
  <p:transition spd="slow" advClick="0" advTm="25000"/>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F07F91-94FB-93FF-1A4A-B3F4C5674A7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7BDF986-F85A-78E7-FC14-DD26212B18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BABA92E4-7FC0-0506-42B1-DAFCB4D47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4825AF9-87D0-B45C-1926-36E08B369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847106-455D-D197-111F-80B046CB45F2}"/>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Gimnazijos direktorės </a:t>
            </a:r>
            <a:br>
              <a:rPr lang="lt-LT" sz="1600" b="1" dirty="0">
                <a:solidFill>
                  <a:schemeClr val="bg1">
                    <a:lumMod val="95000"/>
                  </a:schemeClr>
                </a:solidFill>
                <a:latin typeface="Times New Roman" panose="02020603050405020304" pitchFamily="18" charset="0"/>
                <a:cs typeface="Times New Roman" panose="02020603050405020304" pitchFamily="18"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R. Mašurinienės </a:t>
            </a:r>
            <a:br>
              <a:rPr lang="lt-LT" sz="1600" b="1" dirty="0">
                <a:solidFill>
                  <a:schemeClr val="bg1">
                    <a:lumMod val="95000"/>
                  </a:schemeClr>
                </a:solidFill>
                <a:latin typeface="Times New Roman" panose="02020603050405020304" pitchFamily="18" charset="0"/>
                <a:cs typeface="Times New Roman" panose="02020603050405020304" pitchFamily="18"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423ED2D2-1233-5C44-46A2-F609C8C2BC87}"/>
              </a:ext>
            </a:extLst>
          </p:cNvPr>
          <p:cNvSpPr>
            <a:spLocks noGrp="1"/>
          </p:cNvSpPr>
          <p:nvPr>
            <p:ph sz="half" idx="2"/>
          </p:nvPr>
        </p:nvSpPr>
        <p:spPr>
          <a:xfrm>
            <a:off x="5886688" y="79286"/>
            <a:ext cx="3214167" cy="6715651"/>
          </a:xfrm>
        </p:spPr>
        <p:txBody>
          <a:bodyPr>
            <a:normAutofit fontScale="77500" lnSpcReduction="20000"/>
          </a:bodyPr>
          <a:lstStyle/>
          <a:p>
            <a:pPr marL="0" indent="0">
              <a:buNone/>
            </a:pPr>
            <a:endParaRPr lang="lt-LT" sz="2600" b="1" dirty="0">
              <a:latin typeface="Times New Roman" panose="02020603050405020304" pitchFamily="18" charset="0"/>
              <a:cs typeface="Times New Roman" panose="02020603050405020304" pitchFamily="18" charset="0"/>
            </a:endParaRPr>
          </a:p>
          <a:p>
            <a:pPr marL="0" indent="0">
              <a:buNone/>
            </a:pPr>
            <a:endParaRPr lang="lt-LT" sz="2600" b="1" dirty="0">
              <a:latin typeface="Times New Roman" panose="02020603050405020304" pitchFamily="18" charset="0"/>
              <a:cs typeface="Times New Roman" panose="02020603050405020304" pitchFamily="18" charset="0"/>
            </a:endParaRPr>
          </a:p>
          <a:p>
            <a:pPr marL="0" indent="0">
              <a:buNone/>
            </a:pPr>
            <a:r>
              <a:rPr lang="lt-LT" sz="2600" b="1" dirty="0">
                <a:latin typeface="Times New Roman" panose="02020603050405020304" pitchFamily="18" charset="0"/>
                <a:cs typeface="Times New Roman" panose="02020603050405020304" pitchFamily="18" charset="0"/>
              </a:rPr>
              <a:t>Apie ką mąstė Antanas Smetona priimdamas sprendimus? Kokia atsakomybės našta užgula, kai kaimyninė valstybė įteikia ultimatumą ir tenka rinktis ne tik už save, bet ir už visą šalį? Ar iš tiesų vienas žmogus gali tiek daug lemti politikoje?</a:t>
            </a:r>
          </a:p>
          <a:p>
            <a:pPr marL="0" indent="0">
              <a:buNone/>
            </a:pPr>
            <a:r>
              <a:rPr lang="lt-LT" sz="2600" b="1" dirty="0">
                <a:latin typeface="Times New Roman" panose="02020603050405020304" pitchFamily="18" charset="0"/>
                <a:cs typeface="Times New Roman" panose="02020603050405020304" pitchFamily="18" charset="0"/>
              </a:rPr>
              <a:t>Šis istoriniais dokumentais, biografiniais tyrimais ir Antano Smetonos šeimos palikuonių liudijimais paremtas pasakojimas padės atsakyti į šiuos ir daugelį kitų klausimų bei išsklaidys klaidingus mitus ir stereotipus apie ilgiausiai Lietuvai vadovavusį Prezidentą, kurio vardu vadinama ištisa epocha. Knyga gausiai iliustruota įvairiomis jo gyvenimo akimirkomis.</a:t>
            </a:r>
          </a:p>
        </p:txBody>
      </p:sp>
      <p:sp>
        <p:nvSpPr>
          <p:cNvPr id="3" name="Title 1">
            <a:extLst>
              <a:ext uri="{FF2B5EF4-FFF2-40B4-BE49-F238E27FC236}">
                <a16:creationId xmlns:a16="http://schemas.microsoft.com/office/drawing/2014/main" id="{C85EFD03-8031-B003-5645-BEA83425CD7D}"/>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5" name="Picture 4">
            <a:extLst>
              <a:ext uri="{FF2B5EF4-FFF2-40B4-BE49-F238E27FC236}">
                <a16:creationId xmlns:a16="http://schemas.microsoft.com/office/drawing/2014/main" id="{8FD894CC-9862-1B0B-9998-26BDC4EC8DD2}"/>
              </a:ext>
            </a:extLst>
          </p:cNvPr>
          <p:cNvPicPr>
            <a:picLocks noChangeAspect="1"/>
          </p:cNvPicPr>
          <p:nvPr/>
        </p:nvPicPr>
        <p:blipFill>
          <a:blip r:embed="rId2"/>
          <a:stretch>
            <a:fillRect/>
          </a:stretch>
        </p:blipFill>
        <p:spPr>
          <a:xfrm>
            <a:off x="3174172" y="1868214"/>
            <a:ext cx="2682401" cy="3823138"/>
          </a:xfrm>
          <a:prstGeom prst="rect">
            <a:avLst/>
          </a:prstGeom>
        </p:spPr>
      </p:pic>
    </p:spTree>
    <p:extLst>
      <p:ext uri="{BB962C8B-B14F-4D97-AF65-F5344CB8AC3E}">
        <p14:creationId xmlns:p14="http://schemas.microsoft.com/office/powerpoint/2010/main" val="2533593644"/>
      </p:ext>
    </p:extLst>
  </p:cSld>
  <p:clrMapOvr>
    <a:masterClrMapping/>
  </p:clrMapOvr>
  <p:transition spd="slow" advClick="0" advTm="25000"/>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B231F4-5401-3565-A9E9-88955BC6FE0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0E57DB9-AE4E-2725-AA2F-3F172C147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73A03925-5432-3BEE-6979-B0DA6AC64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915F227-BD19-9A38-1688-6F48F0EFBC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CE454F-DC4D-A6AE-E187-97BA16390CE2}"/>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Socialinės pedagogės </a:t>
            </a:r>
            <a:br>
              <a:rPr lang="lt-LT" sz="1600" b="1" dirty="0">
                <a:solidFill>
                  <a:schemeClr val="bg1">
                    <a:lumMod val="95000"/>
                  </a:schemeClr>
                </a:solidFill>
                <a:latin typeface="Times New Roman" panose="02020603050405020304" pitchFamily="18" charset="0"/>
                <a:cs typeface="Times New Roman" panose="02020603050405020304" pitchFamily="18"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K. Klenauskienės  </a:t>
            </a:r>
            <a:br>
              <a:rPr lang="lt-LT" sz="1600" b="1" dirty="0">
                <a:solidFill>
                  <a:schemeClr val="bg1">
                    <a:lumMod val="95000"/>
                  </a:schemeClr>
                </a:solidFill>
                <a:latin typeface="Times New Roman" panose="02020603050405020304" pitchFamily="18" charset="0"/>
                <a:cs typeface="Times New Roman" panose="02020603050405020304" pitchFamily="18"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09CAE1F5-3124-274A-246C-6A3ECD393961}"/>
              </a:ext>
            </a:extLst>
          </p:cNvPr>
          <p:cNvSpPr>
            <a:spLocks noGrp="1"/>
          </p:cNvSpPr>
          <p:nvPr>
            <p:ph sz="half" idx="2"/>
          </p:nvPr>
        </p:nvSpPr>
        <p:spPr>
          <a:xfrm>
            <a:off x="5886688" y="79286"/>
            <a:ext cx="3214167" cy="6715651"/>
          </a:xfrm>
        </p:spPr>
        <p:txBody>
          <a:bodyPr>
            <a:normAutofit/>
          </a:bodyPr>
          <a:lstStyle/>
          <a:p>
            <a:pPr marL="0" indent="0">
              <a:buNone/>
            </a:pPr>
            <a:r>
              <a:rPr lang="lt-LT" sz="2000" b="1" dirty="0">
                <a:latin typeface="Times New Roman" panose="02020603050405020304" pitchFamily="18" charset="0"/>
                <a:cs typeface="Times New Roman" panose="02020603050405020304" pitchFamily="18" charset="0"/>
              </a:rPr>
              <a:t>Knygoje „16 gydančių istorijų: kai gyvenimas užknisa“rasite šešiolika tikrų, jautrių, vilties suteikiančių istorijų apie žmones, kurie patyrė didžiulius gyvenimo sunkumus, nusirito į patį dugną, bet vis tiek sugebėjo atsitiesti. </a:t>
            </a:r>
            <a:r>
              <a:rPr lang="lt-LT" sz="2000" b="1">
                <a:latin typeface="Times New Roman" panose="02020603050405020304" pitchFamily="18" charset="0"/>
                <a:cs typeface="Times New Roman" panose="02020603050405020304" pitchFamily="18" charset="0"/>
              </a:rPr>
              <a:t>Knyga </a:t>
            </a:r>
            <a:r>
              <a:rPr lang="lt-LT" sz="2000" b="1" dirty="0">
                <a:latin typeface="Times New Roman" panose="02020603050405020304" pitchFamily="18" charset="0"/>
                <a:cs typeface="Times New Roman" panose="02020603050405020304" pitchFamily="18" charset="0"/>
              </a:rPr>
              <a:t>„16 gydančių istorijų: kai gyvenimas užknisa</a:t>
            </a:r>
            <a:r>
              <a:rPr lang="lt-LT" sz="2000" b="1">
                <a:latin typeface="Times New Roman" panose="02020603050405020304" pitchFamily="18" charset="0"/>
                <a:cs typeface="Times New Roman" panose="02020603050405020304" pitchFamily="18" charset="0"/>
              </a:rPr>
              <a:t>“ siekiama </a:t>
            </a:r>
            <a:r>
              <a:rPr lang="lt-LT" sz="2000" b="1" dirty="0">
                <a:latin typeface="Times New Roman" panose="02020603050405020304" pitchFamily="18" charset="0"/>
                <a:cs typeface="Times New Roman" panose="02020603050405020304" pitchFamily="18" charset="0"/>
              </a:rPr>
              <a:t>įkvėpti tuos, kuriems nebesinori gyventi, kenčiančius nuo priklausomybių, tuos, kurie dažnai panyra į liūdesį, nemato gyvenimo prasmės. Taip pat istorijos skirtos ir tiems, kuriems rūpi kiti žmonės, kurie nori suprasti, ką jaučia asmenys atsidūrę užribyje bei tie, kurie siekia padėti savo artimiesiems.</a:t>
            </a:r>
          </a:p>
        </p:txBody>
      </p:sp>
      <p:sp>
        <p:nvSpPr>
          <p:cNvPr id="3" name="Title 1">
            <a:extLst>
              <a:ext uri="{FF2B5EF4-FFF2-40B4-BE49-F238E27FC236}">
                <a16:creationId xmlns:a16="http://schemas.microsoft.com/office/drawing/2014/main" id="{B2C39DA5-BB91-4AB9-4ADF-E44E86BD64E0}"/>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8194" name="Picture 2" descr="16 gydančių istorijų. Kai gyvenimas užknisa ">
            <a:extLst>
              <a:ext uri="{FF2B5EF4-FFF2-40B4-BE49-F238E27FC236}">
                <a16:creationId xmlns:a16="http://schemas.microsoft.com/office/drawing/2014/main" id="{31B418BF-671D-B166-8D44-D74711A92F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577" y="1742089"/>
            <a:ext cx="2753111" cy="4001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787154"/>
      </p:ext>
    </p:extLst>
  </p:cSld>
  <p:clrMapOvr>
    <a:masterClrMapping/>
  </p:clrMapOvr>
  <p:transition spd="slow" advClick="0" advTm="25000"/>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4E6A05-2EDC-2E29-B37D-F29BC77F30E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A58A5A1-AA4C-C56D-4005-06D43ED80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387E431-57F8-F614-9045-AE503C78E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07A02F8-B76E-FCE6-0842-A1BDF74F6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E81195-67BC-DAEF-D8B6-1131F0202C3D}"/>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en-GB" sz="1600" b="1" dirty="0" err="1">
                <a:solidFill>
                  <a:schemeClr val="bg1">
                    <a:lumMod val="95000"/>
                  </a:schemeClr>
                </a:solidFill>
                <a:latin typeface="Times New Roman" panose="02020603050405020304" pitchFamily="18" charset="0"/>
                <a:cs typeface="Times New Roman" panose="02020603050405020304" pitchFamily="18" charset="0"/>
              </a:rPr>
              <a:t>IIi</a:t>
            </a:r>
            <a:r>
              <a:rPr lang="en-GB" sz="1600" b="1" dirty="0">
                <a:solidFill>
                  <a:schemeClr val="bg1">
                    <a:lumMod val="95000"/>
                  </a:schemeClr>
                </a:solidFill>
                <a:latin typeface="Times New Roman" panose="02020603050405020304" pitchFamily="18" charset="0"/>
                <a:cs typeface="Times New Roman" panose="02020603050405020304" pitchFamily="18" charset="0"/>
              </a:rPr>
              <a:t>  </a:t>
            </a:r>
            <a:r>
              <a:rPr lang="en-GB" sz="1600" b="1" dirty="0" err="1">
                <a:solidFill>
                  <a:schemeClr val="bg1">
                    <a:lumMod val="95000"/>
                  </a:schemeClr>
                </a:solidFill>
                <a:latin typeface="Times New Roman" panose="02020603050405020304" pitchFamily="18" charset="0"/>
                <a:cs typeface="Times New Roman" panose="02020603050405020304" pitchFamily="18" charset="0"/>
              </a:rPr>
              <a:t>klas</a:t>
            </a:r>
            <a:r>
              <a:rPr lang="lt-LT" sz="1600" b="1" dirty="0">
                <a:solidFill>
                  <a:schemeClr val="bg1">
                    <a:lumMod val="95000"/>
                  </a:schemeClr>
                </a:solidFill>
                <a:latin typeface="Times New Roman" panose="02020603050405020304" pitchFamily="18" charset="0"/>
                <a:cs typeface="Times New Roman" panose="02020603050405020304" pitchFamily="18" charset="0"/>
              </a:rPr>
              <a:t>ė</a:t>
            </a:r>
            <a:r>
              <a:rPr lang="en-GB" sz="1600" b="1" dirty="0">
                <a:solidFill>
                  <a:schemeClr val="bg1">
                    <a:lumMod val="95000"/>
                  </a:schemeClr>
                </a:solidFill>
                <a:latin typeface="Times New Roman" panose="02020603050405020304" pitchFamily="18" charset="0"/>
                <a:cs typeface="Times New Roman" panose="02020603050405020304" pitchFamily="18" charset="0"/>
              </a:rPr>
              <a:t> </a:t>
            </a:r>
            <a:r>
              <a:rPr lang="lt-LT" sz="1600" b="1" dirty="0">
                <a:solidFill>
                  <a:schemeClr val="bg1">
                    <a:lumMod val="95000"/>
                  </a:schemeClr>
                </a:solidFill>
                <a:latin typeface="Times New Roman" panose="02020603050405020304" pitchFamily="18" charset="0"/>
                <a:cs typeface="Times New Roman" panose="02020603050405020304" pitchFamily="18" charset="0"/>
              </a:rPr>
              <a:t>  </a:t>
            </a:r>
            <a:br>
              <a:rPr lang="lt-LT" sz="1600" b="1" dirty="0">
                <a:solidFill>
                  <a:schemeClr val="bg1">
                    <a:lumMod val="95000"/>
                  </a:schemeClr>
                </a:solidFill>
                <a:latin typeface="Times New Roman" panose="02020603050405020304" pitchFamily="18" charset="0"/>
                <a:cs typeface="Times New Roman" panose="02020603050405020304" pitchFamily="18"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38DEB911-6734-1A84-31FB-6C6575DB6A2F}"/>
              </a:ext>
            </a:extLst>
          </p:cNvPr>
          <p:cNvSpPr>
            <a:spLocks noGrp="1"/>
          </p:cNvSpPr>
          <p:nvPr>
            <p:ph sz="half" idx="2"/>
          </p:nvPr>
        </p:nvSpPr>
        <p:spPr>
          <a:xfrm>
            <a:off x="5886688" y="79286"/>
            <a:ext cx="3214167" cy="6715651"/>
          </a:xfrm>
        </p:spPr>
        <p:txBody>
          <a:bodyPr>
            <a:norm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Vokiečių autoriaus Dietrich Schwanitz knygos „Ką turi žinoti kiekvienas išsilavinęs žmogus“ pavadinimas yra itin tikslus ir nusako knygos esmę. Pasiklydę informacijos pertekliuje mes sunkiai atrenkame pelus nuo grūdų ir neretai į galvas kemšame nenaudingas žinias. „Ką turi žinoti kiekvienas išsilavinęs žmogus“ padės susivokti chaotiškame informacijos pasaulyje ir sudėlios pagrindinius akcentus apie būtinąsias žinias.</a:t>
            </a:r>
          </a:p>
        </p:txBody>
      </p:sp>
      <p:sp>
        <p:nvSpPr>
          <p:cNvPr id="3" name="Title 1">
            <a:extLst>
              <a:ext uri="{FF2B5EF4-FFF2-40B4-BE49-F238E27FC236}">
                <a16:creationId xmlns:a16="http://schemas.microsoft.com/office/drawing/2014/main" id="{F30E6C32-34F5-B5A7-10C0-335EBCDA02B2}"/>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1026" name="Picture 2" descr="Ką turi žinoti kiekvienas išsilavinęs žmogus">
            <a:extLst>
              <a:ext uri="{FF2B5EF4-FFF2-40B4-BE49-F238E27FC236}">
                <a16:creationId xmlns:a16="http://schemas.microsoft.com/office/drawing/2014/main" id="{8A81010E-B0D9-773B-A2FA-CCA450EB2D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6000" y="1773620"/>
            <a:ext cx="2527541" cy="3833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561757"/>
      </p:ext>
    </p:extLst>
  </p:cSld>
  <p:clrMapOvr>
    <a:masterClrMapping/>
  </p:clrMapOvr>
  <p:transition spd="slow" advClick="0" advTm="25000"/>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1EB245-90B6-7D86-2AC5-6A14D40BCB8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943E004-B2F0-7521-56C5-AED9A118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47D178D-4B8F-B954-4F38-A312FC33D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13A052C-5C57-6271-F293-9997CB6E1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F66241-9CB9-3B00-110A-502D061B2DFA}"/>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Mokytojos G. Jonušienės  </a:t>
            </a:r>
            <a:br>
              <a:rPr lang="lt-LT" sz="1600" b="1" dirty="0">
                <a:solidFill>
                  <a:schemeClr val="bg1">
                    <a:lumMod val="95000"/>
                  </a:schemeClr>
                </a:solidFill>
                <a:latin typeface="Times New Roman" panose="02020603050405020304" pitchFamily="18" charset="0"/>
                <a:cs typeface="Times New Roman" panose="02020603050405020304" pitchFamily="18"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EF067799-8E7B-E6B5-BA40-603D38266DBB}"/>
              </a:ext>
            </a:extLst>
          </p:cNvPr>
          <p:cNvSpPr>
            <a:spLocks noGrp="1"/>
          </p:cNvSpPr>
          <p:nvPr>
            <p:ph sz="half" idx="2"/>
          </p:nvPr>
        </p:nvSpPr>
        <p:spPr>
          <a:xfrm>
            <a:off x="5886688" y="79286"/>
            <a:ext cx="3214167" cy="6715651"/>
          </a:xfrm>
        </p:spPr>
        <p:txBody>
          <a:bodyPr>
            <a:normAutofit fontScale="92500" lnSpcReduction="10000"/>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Knygoje „Aušvico lopšinė“ pasakojama tikrais faktais paremta, mažai kam žinoma istorija apie romų tautybės žmonių likimus Antrojo pasaulinio karo metu. Tai atkaklumo, vilties, motiniškos meilės ir stiprybės istorija, išgyventa vienu baisiausių praeito amžiaus laikotarpių.</a:t>
            </a:r>
          </a:p>
          <a:p>
            <a:pPr marL="0" indent="0">
              <a:buNone/>
            </a:pPr>
            <a:r>
              <a:rPr lang="lt-LT" sz="2000" b="1" dirty="0">
                <a:latin typeface="Times New Roman" panose="02020603050405020304" pitchFamily="18" charset="0"/>
                <a:cs typeface="Times New Roman" panose="02020603050405020304" pitchFamily="18" charset="0"/>
              </a:rPr>
              <a:t>1943-čių metų rytą Helena ketino pažadinti savo vaikus ir suruošti juos į mokyklą, tačiau įprastą rutiną suardė netikėtas policininkų įsiveržimas. Nutiko tai, ko Helena jau kurį laiką bijojo. Jos romų tautybės vyras ir penki vaikai siunčiami į internuotųjų stovyklą. Policija teigia, kad ji, būdama vokiete, gali likti namuose, tačiau Helena be jokių dvejonių nusprendžia pasitikti šeimai skirtą likimą. </a:t>
            </a:r>
          </a:p>
        </p:txBody>
      </p:sp>
      <p:sp>
        <p:nvSpPr>
          <p:cNvPr id="3" name="Title 1">
            <a:extLst>
              <a:ext uri="{FF2B5EF4-FFF2-40B4-BE49-F238E27FC236}">
                <a16:creationId xmlns:a16="http://schemas.microsoft.com/office/drawing/2014/main" id="{A326FACC-D82D-9B85-97A1-D27AEC4FE444}"/>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2050" name="Picture 2" descr="Aušvico lopšinė">
            <a:extLst>
              <a:ext uri="{FF2B5EF4-FFF2-40B4-BE49-F238E27FC236}">
                <a16:creationId xmlns:a16="http://schemas.microsoft.com/office/drawing/2014/main" id="{F4F93CB5-1EAF-72CE-1B34-7FFA29D73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0633" y="1474076"/>
            <a:ext cx="2736055" cy="4065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305059"/>
      </p:ext>
    </p:extLst>
  </p:cSld>
  <p:clrMapOvr>
    <a:masterClrMapping/>
  </p:clrMapOvr>
  <p:transition spd="slow" advClick="0" advTm="25000"/>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1561</TotalTime>
  <Words>1175</Words>
  <Application>Microsoft Office PowerPoint</Application>
  <PresentationFormat>On-screen Show (4:3)</PresentationFormat>
  <Paragraphs>44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Algerian</vt:lpstr>
      <vt:lpstr>Arial</vt:lpstr>
      <vt:lpstr>Calibri</vt:lpstr>
      <vt:lpstr>Calibri Light</vt:lpstr>
      <vt:lpstr>Times New Roman</vt:lpstr>
      <vt:lpstr>Office Theme</vt:lpstr>
      <vt:lpstr> KVIEČIAME Į BIBLIOTEKĄ!   KNYGŲ KALĖDOS!     If ir Ig klasių,  kuratorės G. Jakaitės dovana  </vt:lpstr>
      <vt:lpstr> KVIEČIAME Į BIBLIOTEKĄ!   KNYGŲ KALĖDOS!     If ir Ig klasių,  kuratorės G. Jakaitės dovana  </vt:lpstr>
      <vt:lpstr> KVIEČIAME Į BIBLIOTEKĄ!   KNYGŲ KALĖDOS!     If ir Ig klasių,  kuratorės G. Jakaitės dovana  </vt:lpstr>
      <vt:lpstr> KVIEČIAME Į BIBLIOTEKĄ!   KNYGŲ KALĖDOS!     Gimnazijos direktorės  R. Mašurinienės  dovana  </vt:lpstr>
      <vt:lpstr> KVIEČIAME Į BIBLIOTEKĄ!   KNYGŲ KALĖDOS!     Gimnazijos direktorės  R. Mašurinienės  dovana  </vt:lpstr>
      <vt:lpstr> KVIEČIAME Į BIBLIOTEKĄ!   KNYGŲ KALĖDOS!     Gimnazijos direktorės  R. Mašurinienės  dovana  </vt:lpstr>
      <vt:lpstr> KVIEČIAME Į BIBLIOTEKĄ!   KNYGŲ KALĖDOS!    Socialinės pedagogės  K. Klenauskienės   dovana  </vt:lpstr>
      <vt:lpstr> KVIEČIAME Į BIBLIOTEKĄ!   KNYGŲ KALĖDOS!    IIi  klasė    dovana  </vt:lpstr>
      <vt:lpstr> KVIEČIAME Į BIBLIOTEKĄ!   KNYGŲ KALĖDOS!    Mokytojos G. Jonušienės   dovana  </vt:lpstr>
      <vt:lpstr> KVIEČIAME Į BIBLIOTEKĄ!   KNYGŲ KALĖDOS!    IIh klasės dovana  </vt:lpstr>
      <vt:lpstr> KVIEČIAME Į BIBLIOTEKĄ!   KNYGŲ KALĖDOS!    Bibliotekininkės  D. Žurkauskienės    dovana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NAUJOS KNYGOS.  KVIEČIAME Į BIBLIOTEKĄ!</dc:title>
  <dc:creator>Dalia Žurkauskienė</dc:creator>
  <cp:lastModifiedBy>Barbora Dotienė</cp:lastModifiedBy>
  <cp:revision>269</cp:revision>
  <cp:lastPrinted>2024-08-28T09:54:52Z</cp:lastPrinted>
  <dcterms:created xsi:type="dcterms:W3CDTF">2022-02-08T06:30:53Z</dcterms:created>
  <dcterms:modified xsi:type="dcterms:W3CDTF">2026-01-19T10:37:37Z</dcterms:modified>
</cp:coreProperties>
</file>