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0" r:id="rId2"/>
    <p:sldId id="291" r:id="rId3"/>
    <p:sldId id="292" r:id="rId4"/>
    <p:sldId id="294" r:id="rId5"/>
    <p:sldId id="293" r:id="rId6"/>
    <p:sldId id="298" r:id="rId7"/>
    <p:sldId id="299" r:id="rId8"/>
    <p:sldId id="300" r:id="rId9"/>
    <p:sldId id="301" r:id="rId10"/>
    <p:sldId id="295" r:id="rId11"/>
    <p:sldId id="302" r:id="rId12"/>
    <p:sldId id="303" r:id="rId1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43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3" d="100"/>
          <a:sy n="113" d="100"/>
        </p:scale>
        <p:origin x="1590" y="102"/>
      </p:cViewPr>
      <p:guideLst>
        <p:guide orient="horz" pos="1620"/>
        <p:guide pos="288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3C3AC1-8F0B-4DF7-BD3F-E6424B2C497F}" type="datetimeFigureOut">
              <a:rPr lang="en-GB" smtClean="0"/>
              <a:pPr/>
              <a:t>19/01/2026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2049364784"/>
      </p:ext>
    </p:extLst>
  </p:cSld>
  <p:clrMapOvr>
    <a:masterClrMapping/>
  </p:clrMapOvr>
  <p:transition spd="slow" advClick="0" advTm="2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3C3AC1-8F0B-4DF7-BD3F-E6424B2C497F}" type="datetimeFigureOut">
              <a:rPr lang="en-GB" smtClean="0"/>
              <a:pPr/>
              <a:t>19/01/2026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289748334"/>
      </p:ext>
    </p:extLst>
  </p:cSld>
  <p:clrMapOvr>
    <a:masterClrMapping/>
  </p:clrMapOvr>
  <p:transition spd="slow" advClick="0" advTm="2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6"/>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3C3AC1-8F0B-4DF7-BD3F-E6424B2C497F}" type="datetimeFigureOut">
              <a:rPr lang="en-GB" smtClean="0"/>
              <a:pPr/>
              <a:t>19/01/2026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3994096687"/>
      </p:ext>
    </p:extLst>
  </p:cSld>
  <p:clrMapOvr>
    <a:masterClrMapping/>
  </p:clrMapOvr>
  <p:transition spd="slow" advClick="0" advTm="2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3C3AC1-8F0B-4DF7-BD3F-E6424B2C497F}" type="datetimeFigureOut">
              <a:rPr lang="en-GB" smtClean="0"/>
              <a:pPr/>
              <a:t>19/01/2026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290220158"/>
      </p:ext>
    </p:extLst>
  </p:cSld>
  <p:clrMapOvr>
    <a:masterClrMapping/>
  </p:clrMapOvr>
  <p:transition spd="slow" advClick="0" advTm="2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3C3AC1-8F0B-4DF7-BD3F-E6424B2C497F}" type="datetimeFigureOut">
              <a:rPr lang="en-GB" smtClean="0"/>
              <a:pPr/>
              <a:t>19/01/2026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53172241"/>
      </p:ext>
    </p:extLst>
  </p:cSld>
  <p:clrMapOvr>
    <a:masterClrMapping/>
  </p:clrMapOvr>
  <p:transition spd="slow" advClick="0" advTm="2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3C3AC1-8F0B-4DF7-BD3F-E6424B2C497F}" type="datetimeFigureOut">
              <a:rPr lang="en-GB" smtClean="0"/>
              <a:pPr/>
              <a:t>19/01/2026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2182499352"/>
      </p:ext>
    </p:extLst>
  </p:cSld>
  <p:clrMapOvr>
    <a:masterClrMapping/>
  </p:clrMapOvr>
  <p:transition spd="slow" advClick="0" advTm="2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3C3AC1-8F0B-4DF7-BD3F-E6424B2C497F}" type="datetimeFigureOut">
              <a:rPr lang="en-GB" smtClean="0"/>
              <a:pPr/>
              <a:t>19/01/2026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3232026249"/>
      </p:ext>
    </p:extLst>
  </p:cSld>
  <p:clrMapOvr>
    <a:masterClrMapping/>
  </p:clrMapOvr>
  <p:transition spd="slow" advClick="0" advTm="2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3C3AC1-8F0B-4DF7-BD3F-E6424B2C497F}" type="datetimeFigureOut">
              <a:rPr lang="en-GB" smtClean="0"/>
              <a:pPr/>
              <a:t>19/01/2026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2172718161"/>
      </p:ext>
    </p:extLst>
  </p:cSld>
  <p:clrMapOvr>
    <a:masterClrMapping/>
  </p:clrMapOvr>
  <p:transition spd="slow" advClick="0" advTm="2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3C3AC1-8F0B-4DF7-BD3F-E6424B2C497F}" type="datetimeFigureOut">
              <a:rPr lang="en-GB" smtClean="0"/>
              <a:pPr/>
              <a:t>19/01/2026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1201553520"/>
      </p:ext>
    </p:extLst>
  </p:cSld>
  <p:clrMapOvr>
    <a:masterClrMapping/>
  </p:clrMapOvr>
  <p:transition spd="slow" advClick="0" advTm="2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3C3AC1-8F0B-4DF7-BD3F-E6424B2C497F}" type="datetimeFigureOut">
              <a:rPr lang="en-GB" smtClean="0"/>
              <a:pPr/>
              <a:t>19/01/2026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4123875447"/>
      </p:ext>
    </p:extLst>
  </p:cSld>
  <p:clrMapOvr>
    <a:masterClrMapping/>
  </p:clrMapOvr>
  <p:transition spd="slow" advClick="0" advTm="2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3C3AC1-8F0B-4DF7-BD3F-E6424B2C497F}" type="datetimeFigureOut">
              <a:rPr lang="en-GB" smtClean="0"/>
              <a:pPr/>
              <a:t>19/01/2026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1513832515"/>
      </p:ext>
    </p:extLst>
  </p:cSld>
  <p:clrMapOvr>
    <a:masterClrMapping/>
  </p:clrMapOvr>
  <p:transition spd="slow" advClick="0" advTm="2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3C3AC1-8F0B-4DF7-BD3F-E6424B2C497F}" type="datetimeFigureOut">
              <a:rPr lang="en-GB" smtClean="0"/>
              <a:pPr/>
              <a:t>19/01/2026</a:t>
            </a:fld>
            <a:endParaRPr lang="en-GB"/>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24290B-8D13-4235-A129-4D98C88D05DB}" type="slidenum">
              <a:rPr lang="en-GB" smtClean="0"/>
              <a:pPr/>
              <a:t>‹#›</a:t>
            </a:fld>
            <a:endParaRPr lang="en-GB"/>
          </a:p>
        </p:txBody>
      </p:sp>
    </p:spTree>
    <p:extLst>
      <p:ext uri="{BB962C8B-B14F-4D97-AF65-F5344CB8AC3E}">
        <p14:creationId xmlns:p14="http://schemas.microsoft.com/office/powerpoint/2010/main" val="42814379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advTm="2500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B2370B4-C13C-E7A2-5018-9714FB77AA52}"/>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6A58994-CFBF-F7BC-A264-E4627AF95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046583B7-91E0-1956-9E68-7AD8238A0F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2DBA7C26-3AA5-F695-0AA6-491BA6130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8C3A5D7-7463-D5A5-B573-9B3EB67E1830}"/>
              </a:ext>
            </a:extLst>
          </p:cNvPr>
          <p:cNvSpPr>
            <a:spLocks noGrp="1"/>
          </p:cNvSpPr>
          <p:nvPr>
            <p:ph type="title"/>
          </p:nvPr>
        </p:nvSpPr>
        <p:spPr>
          <a:xfrm>
            <a:off x="189186" y="212834"/>
            <a:ext cx="2688021" cy="6432331"/>
          </a:xfrm>
        </p:spPr>
        <p:txBody>
          <a:bodyPr anchor="t">
            <a:normAutofit/>
          </a:bodyPr>
          <a:lstStyle/>
          <a:p>
            <a:pPr algn="ctr"/>
            <a:br>
              <a:rPr lang="lt-LT" sz="2800" b="1" dirty="0">
                <a:solidFill>
                  <a:srgbClr val="FFFFFF"/>
                </a:solidFill>
                <a:latin typeface="Algerian" panose="04020705040A02060702" pitchFamily="82" charset="0"/>
                <a:cs typeface="Biome" panose="020B0502040204020203" pitchFamily="34" charset="0"/>
              </a:rPr>
            </a:br>
            <a:r>
              <a:rPr lang="lt-LT" sz="2800" b="1" dirty="0">
                <a:solidFill>
                  <a:srgbClr val="FFFFFF"/>
                </a:solidFill>
                <a:latin typeface="Algerian" panose="04020705040A02060702" pitchFamily="82" charset="0"/>
                <a:cs typeface="Biome" panose="020B0502040204020203" pitchFamily="34" charset="0"/>
              </a:rPr>
              <a:t>KVIEČIAME Į BIBLIOTEKĄ</a:t>
            </a:r>
            <a:r>
              <a:rPr lang="en-GB" sz="2800" b="1" dirty="0">
                <a:solidFill>
                  <a:srgbClr val="FFFFFF"/>
                </a:solidFill>
                <a:latin typeface="Algerian" panose="04020705040A02060702" pitchFamily="82" charset="0"/>
                <a:cs typeface="Biome" panose="020B0502040204020203" pitchFamily="34" charset="0"/>
              </a:rPr>
              <a:t>!</a:t>
            </a: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r>
              <a:rPr lang="lt-LT" sz="4000" b="1" dirty="0">
                <a:solidFill>
                  <a:srgbClr val="00B050"/>
                </a:solidFill>
                <a:latin typeface="Algerian" panose="04020705040A02060702" pitchFamily="82" charset="0"/>
                <a:cs typeface="Biome" panose="020B0502040204020203" pitchFamily="34" charset="0"/>
              </a:rPr>
              <a:t>KNYGŲ KALĖDOS</a:t>
            </a:r>
            <a:r>
              <a:rPr lang="en-GB" sz="4000" b="1" dirty="0">
                <a:solidFill>
                  <a:srgbClr val="00B050"/>
                </a:solidFill>
                <a:latin typeface="Algerian" panose="04020705040A02060702" pitchFamily="82" charset="0"/>
                <a:cs typeface="Biome" panose="020B0502040204020203" pitchFamily="34" charset="0"/>
              </a:rPr>
              <a:t>!</a:t>
            </a:r>
            <a:br>
              <a:rPr lang="lt-LT" sz="40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IIf klasės dovana</a:t>
            </a:r>
            <a:br>
              <a:rPr lang="lt-LT" sz="16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endParaRPr lang="en-GB" sz="1200" dirty="0">
              <a:solidFill>
                <a:srgbClr val="FFFFFF"/>
              </a:solidFill>
            </a:endParaRPr>
          </a:p>
        </p:txBody>
      </p:sp>
      <p:sp>
        <p:nvSpPr>
          <p:cNvPr id="4" name="Content Placeholder 3">
            <a:extLst>
              <a:ext uri="{FF2B5EF4-FFF2-40B4-BE49-F238E27FC236}">
                <a16:creationId xmlns:a16="http://schemas.microsoft.com/office/drawing/2014/main" id="{CD12AC16-6D7E-D421-FCD7-1AED2BB56485}"/>
              </a:ext>
            </a:extLst>
          </p:cNvPr>
          <p:cNvSpPr>
            <a:spLocks noGrp="1"/>
          </p:cNvSpPr>
          <p:nvPr>
            <p:ph sz="half" idx="2"/>
          </p:nvPr>
        </p:nvSpPr>
        <p:spPr>
          <a:xfrm>
            <a:off x="5886688" y="79286"/>
            <a:ext cx="3214167" cy="6715651"/>
          </a:xfrm>
        </p:spPr>
        <p:txBody>
          <a:bodyPr>
            <a:normAutofit fontScale="92500"/>
          </a:bodyPr>
          <a:lstStyle/>
          <a:p>
            <a:pPr marL="0" indent="0">
              <a:buNone/>
            </a:pPr>
            <a:endParaRPr lang="lt-LT" sz="2300" b="1" dirty="0">
              <a:latin typeface="Times New Roman" panose="02020603050405020304" pitchFamily="18" charset="0"/>
              <a:cs typeface="Times New Roman" panose="02020603050405020304" pitchFamily="18" charset="0"/>
            </a:endParaRPr>
          </a:p>
          <a:p>
            <a:pPr marL="0" indent="0">
              <a:buNone/>
            </a:pPr>
            <a:r>
              <a:rPr lang="lt-LT" sz="2300" b="1" dirty="0">
                <a:latin typeface="Times New Roman" panose="02020603050405020304" pitchFamily="18" charset="0"/>
                <a:cs typeface="Times New Roman" panose="02020603050405020304" pitchFamily="18" charset="0"/>
              </a:rPr>
              <a:t>„Bevardės mergaitės" nukelia į XX a. pradžios Niujorką, į prieglaudą „beturtėms puolusioms merginoms ir moterims". Krikščioniškos meilės pagrindu įkurtos globos įstaigos skelbėsi gerinančios vargšių gyvenimą, o nubaustąsias už seksualinio pobūdžio prasižengimus sėkmingai sugrąžinančios į doros kelią. Tačiau iš tiesų šių įstaigų globotinės būdavo įkalinamos, skriaudžiamos ir išnaudojamos, vergiškas jų darbas skalbyklose nešė bažnyčiai milžinišką pelną.</a:t>
            </a:r>
          </a:p>
          <a:p>
            <a:pPr marL="0" indent="0">
              <a:buNone/>
            </a:pPr>
            <a:endParaRPr lang="lt-LT" sz="2000" b="1" dirty="0">
              <a:latin typeface="Times New Roman" panose="020206030504050203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F40E49FE-48BE-DF52-28A8-9E991D001552}"/>
              </a:ext>
            </a:extLst>
          </p:cNvPr>
          <p:cNvSpPr txBox="1">
            <a:spLocks/>
          </p:cNvSpPr>
          <p:nvPr/>
        </p:nvSpPr>
        <p:spPr>
          <a:xfrm>
            <a:off x="-78205" y="2828134"/>
            <a:ext cx="2688021" cy="240246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Light"/>
              <a:ea typeface="+mj-ea"/>
              <a:cs typeface="+mj-cs"/>
            </a:endParaRPr>
          </a:p>
        </p:txBody>
      </p:sp>
      <p:sp>
        <p:nvSpPr>
          <p:cNvPr id="6" name="AutoShape 2">
            <a:extLst>
              <a:ext uri="{FF2B5EF4-FFF2-40B4-BE49-F238E27FC236}">
                <a16:creationId xmlns:a16="http://schemas.microsoft.com/office/drawing/2014/main" id="{EEB5BA37-57A8-2C54-8E79-2A62E4514C60}"/>
              </a:ext>
            </a:extLst>
          </p:cNvPr>
          <p:cNvSpPr>
            <a:spLocks noGrp="1" noChangeAspect="1" noChangeArrowheads="1"/>
          </p:cNvSpPr>
          <p:nvPr>
            <p:ph sz="half" idx="1"/>
          </p:nvPr>
        </p:nvSpPr>
        <p:spPr bwMode="auto">
          <a:xfrm>
            <a:off x="264308" y="1825625"/>
            <a:ext cx="2688020" cy="435133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a:bodyPr>
          <a:lstStyle/>
          <a:p>
            <a:pPr marL="0" indent="0">
              <a:buNone/>
            </a:pPr>
            <a:endParaRPr lang="en-GB" dirty="0"/>
          </a:p>
        </p:txBody>
      </p:sp>
      <p:pic>
        <p:nvPicPr>
          <p:cNvPr id="7" name="Picture 6">
            <a:extLst>
              <a:ext uri="{FF2B5EF4-FFF2-40B4-BE49-F238E27FC236}">
                <a16:creationId xmlns:a16="http://schemas.microsoft.com/office/drawing/2014/main" id="{3442B90B-751C-CD71-0138-DCD447AA4094}"/>
              </a:ext>
            </a:extLst>
          </p:cNvPr>
          <p:cNvPicPr>
            <a:picLocks noChangeAspect="1"/>
          </p:cNvPicPr>
          <p:nvPr/>
        </p:nvPicPr>
        <p:blipFill>
          <a:blip r:embed="rId2"/>
          <a:stretch>
            <a:fillRect/>
          </a:stretch>
        </p:blipFill>
        <p:spPr>
          <a:xfrm>
            <a:off x="3249293" y="1825625"/>
            <a:ext cx="2687528" cy="4002290"/>
          </a:xfrm>
          <a:prstGeom prst="rect">
            <a:avLst/>
          </a:prstGeom>
        </p:spPr>
      </p:pic>
    </p:spTree>
    <p:extLst>
      <p:ext uri="{BB962C8B-B14F-4D97-AF65-F5344CB8AC3E}">
        <p14:creationId xmlns:p14="http://schemas.microsoft.com/office/powerpoint/2010/main" val="199955459"/>
      </p:ext>
    </p:extLst>
  </p:cSld>
  <p:clrMapOvr>
    <a:masterClrMapping/>
  </p:clrMapOvr>
  <p:transition spd="slow" advClick="0" advTm="25000"/>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2B485A-3352-76C4-352C-7D6F452BE274}"/>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643AC5C1-33E5-9F23-E19F-086AE64AB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735C994D-32EC-B736-2EC7-BA195F470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B002170A-F225-2ECD-B4A6-905085B7D5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06D6B18-5976-6B34-9CC9-F8787B44AA78}"/>
              </a:ext>
            </a:extLst>
          </p:cNvPr>
          <p:cNvSpPr>
            <a:spLocks noGrp="1"/>
          </p:cNvSpPr>
          <p:nvPr>
            <p:ph type="title"/>
          </p:nvPr>
        </p:nvSpPr>
        <p:spPr>
          <a:xfrm>
            <a:off x="189186" y="212834"/>
            <a:ext cx="2688021" cy="6432331"/>
          </a:xfrm>
        </p:spPr>
        <p:txBody>
          <a:bodyPr anchor="t">
            <a:normAutofit/>
          </a:bodyPr>
          <a:lstStyle/>
          <a:p>
            <a:pPr algn="ctr"/>
            <a:br>
              <a:rPr lang="lt-LT" sz="2800" b="1" dirty="0">
                <a:solidFill>
                  <a:srgbClr val="FFFFFF"/>
                </a:solidFill>
                <a:latin typeface="Algerian" panose="04020705040A02060702" pitchFamily="82" charset="0"/>
                <a:cs typeface="Biome" panose="020B0502040204020203" pitchFamily="34" charset="0"/>
              </a:rPr>
            </a:br>
            <a:r>
              <a:rPr lang="lt-LT" sz="2800" b="1" dirty="0">
                <a:solidFill>
                  <a:srgbClr val="FFFFFF"/>
                </a:solidFill>
                <a:latin typeface="Algerian" panose="04020705040A02060702" pitchFamily="82" charset="0"/>
                <a:cs typeface="Biome" panose="020B0502040204020203" pitchFamily="34" charset="0"/>
              </a:rPr>
              <a:t>KVIEČIAME Į BIBLIOTEKĄ</a:t>
            </a:r>
            <a:r>
              <a:rPr lang="en-GB" sz="2800" b="1" dirty="0">
                <a:solidFill>
                  <a:srgbClr val="FFFFFF"/>
                </a:solidFill>
                <a:latin typeface="Algerian" panose="04020705040A02060702" pitchFamily="82" charset="0"/>
                <a:cs typeface="Biome" panose="020B0502040204020203" pitchFamily="34" charset="0"/>
              </a:rPr>
              <a:t>!</a:t>
            </a: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r>
              <a:rPr lang="lt-LT" sz="4000" b="1" dirty="0">
                <a:solidFill>
                  <a:srgbClr val="00B050"/>
                </a:solidFill>
                <a:latin typeface="Algerian" panose="04020705040A02060702" pitchFamily="82" charset="0"/>
                <a:cs typeface="Biome" panose="020B0502040204020203" pitchFamily="34" charset="0"/>
              </a:rPr>
              <a:t>KNYGŲ KALĖDOS</a:t>
            </a:r>
            <a:r>
              <a:rPr lang="en-GB" sz="4000" b="1" dirty="0">
                <a:solidFill>
                  <a:srgbClr val="00B050"/>
                </a:solidFill>
                <a:latin typeface="Algerian" panose="04020705040A02060702" pitchFamily="82" charset="0"/>
                <a:cs typeface="Biome" panose="020B0502040204020203" pitchFamily="34" charset="0"/>
              </a:rPr>
              <a:t>!</a:t>
            </a:r>
            <a:br>
              <a:rPr lang="lt-LT" sz="40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If ir Ig klasių, </a:t>
            </a:r>
            <a:br>
              <a:rPr lang="lt-LT" sz="1600" b="1" dirty="0">
                <a:solidFill>
                  <a:schemeClr val="bg1">
                    <a:lumMod val="95000"/>
                  </a:schemeClr>
                </a:solidFill>
                <a:latin typeface="Times New Roman" panose="02020603050405020304" pitchFamily="18" charset="0"/>
                <a:cs typeface="Times New Roman" panose="02020603050405020304" pitchFamily="18"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kuratorės G. Jakaitės</a:t>
            </a:r>
            <a:br>
              <a:rPr lang="lt-LT" sz="1600" b="1" dirty="0">
                <a:solidFill>
                  <a:schemeClr val="bg1">
                    <a:lumMod val="95000"/>
                  </a:schemeClr>
                </a:solidFill>
                <a:latin typeface="Times New Roman" panose="02020603050405020304" pitchFamily="18" charset="0"/>
                <a:cs typeface="Times New Roman" panose="02020603050405020304" pitchFamily="18"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dovana</a:t>
            </a:r>
            <a:br>
              <a:rPr lang="lt-LT" sz="16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endParaRPr lang="en-GB" sz="1200" dirty="0">
              <a:solidFill>
                <a:srgbClr val="FFFFFF"/>
              </a:solidFill>
            </a:endParaRPr>
          </a:p>
        </p:txBody>
      </p:sp>
      <p:sp>
        <p:nvSpPr>
          <p:cNvPr id="4" name="Content Placeholder 3">
            <a:extLst>
              <a:ext uri="{FF2B5EF4-FFF2-40B4-BE49-F238E27FC236}">
                <a16:creationId xmlns:a16="http://schemas.microsoft.com/office/drawing/2014/main" id="{A8052490-EE20-B9A9-0B3D-E392445ADE92}"/>
              </a:ext>
            </a:extLst>
          </p:cNvPr>
          <p:cNvSpPr>
            <a:spLocks noGrp="1"/>
          </p:cNvSpPr>
          <p:nvPr>
            <p:ph sz="half" idx="2"/>
          </p:nvPr>
        </p:nvSpPr>
        <p:spPr>
          <a:xfrm>
            <a:off x="5969830" y="79286"/>
            <a:ext cx="3131026" cy="6715651"/>
          </a:xfrm>
        </p:spPr>
        <p:txBody>
          <a:bodyPr>
            <a:normAutofit fontScale="85000" lnSpcReduction="10000"/>
          </a:bodyPr>
          <a:lstStyle/>
          <a:p>
            <a:pPr marL="0" indent="0">
              <a:buNone/>
            </a:pPr>
            <a:r>
              <a:rPr lang="lt-LT" sz="2000" b="1" dirty="0">
                <a:latin typeface="Times New Roman" panose="02020603050405020304" pitchFamily="18" charset="0"/>
                <a:cs typeface="Times New Roman" panose="02020603050405020304" pitchFamily="18" charset="0"/>
              </a:rPr>
              <a:t>Drąsioje, įkvepiančioje knygoje „WILL. Autobiografija“ Vilas pirmą kartą atskleidžia save nuo pirmųjų dienų iki neįtikėtinos sėkmės. Štai ką sužinosite:</a:t>
            </a:r>
          </a:p>
          <a:p>
            <a:pPr marL="0" indent="0">
              <a:buNone/>
            </a:pPr>
            <a:r>
              <a:rPr lang="lt-LT" sz="2000" b="1" dirty="0">
                <a:latin typeface="Times New Roman" panose="02020603050405020304" pitchFamily="18" charset="0"/>
                <a:cs typeface="Times New Roman" panose="02020603050405020304" pitchFamily="18" charset="0"/>
              </a:rPr>
              <a:t>    • Kaip Vilo Smito karjerą paveikė šeimos kilmė</a:t>
            </a:r>
          </a:p>
          <a:p>
            <a:pPr marL="0" indent="0">
              <a:buNone/>
            </a:pPr>
            <a:r>
              <a:rPr lang="lt-LT" sz="2000" b="1" dirty="0">
                <a:latin typeface="Times New Roman" panose="02020603050405020304" pitchFamily="18" charset="0"/>
                <a:cs typeface="Times New Roman" panose="02020603050405020304" pitchFamily="18" charset="0"/>
              </a:rPr>
              <a:t>    • Kaip vienas populiariausių reperių įklimpo į 3 mln. dolerių mokesčių skolą</a:t>
            </a:r>
          </a:p>
          <a:p>
            <a:pPr marL="0" indent="0">
              <a:buNone/>
            </a:pPr>
            <a:r>
              <a:rPr lang="lt-LT" sz="2000" b="1" dirty="0">
                <a:latin typeface="Times New Roman" panose="02020603050405020304" pitchFamily="18" charset="0"/>
                <a:cs typeface="Times New Roman" panose="02020603050405020304" pitchFamily="18" charset="0"/>
              </a:rPr>
              <a:t>    • Kas privertė jį nustoti vartoti keiksmažodžius savo dainose</a:t>
            </a:r>
          </a:p>
          <a:p>
            <a:pPr marL="0" indent="0">
              <a:buNone/>
            </a:pPr>
            <a:r>
              <a:rPr lang="lt-LT" sz="2000" b="1" dirty="0">
                <a:latin typeface="Times New Roman" panose="02020603050405020304" pitchFamily="18" charset="0"/>
                <a:cs typeface="Times New Roman" panose="02020603050405020304" pitchFamily="18" charset="0"/>
              </a:rPr>
              <a:t>    • Kokie sunkumai suformavo šio išskirtinio žmogaus charakterį</a:t>
            </a:r>
          </a:p>
          <a:p>
            <a:pPr marL="0" indent="0">
              <a:buNone/>
            </a:pPr>
            <a:r>
              <a:rPr lang="lt-LT" sz="2000" b="1" dirty="0">
                <a:latin typeface="Times New Roman" panose="02020603050405020304" pitchFamily="18" charset="0"/>
                <a:cs typeface="Times New Roman" panose="02020603050405020304" pitchFamily="18" charset="0"/>
              </a:rPr>
              <a:t>    • Kokia yra Vilo ir jo žmonos Džeidos Pinket santykių pakilimų ir nuosmukių istorija</a:t>
            </a:r>
          </a:p>
          <a:p>
            <a:pPr marL="0" indent="0">
              <a:buNone/>
            </a:pPr>
            <a:r>
              <a:rPr lang="lt-LT" sz="2000" b="1" dirty="0">
                <a:latin typeface="Times New Roman" panose="02020603050405020304" pitchFamily="18" charset="0"/>
                <a:cs typeface="Times New Roman" panose="02020603050405020304" pitchFamily="18" charset="0"/>
              </a:rPr>
              <a:t>    • Kaip Vilas susipažino su Nelsonu Mandela</a:t>
            </a:r>
          </a:p>
          <a:p>
            <a:pPr marL="0" indent="0">
              <a:buNone/>
            </a:pPr>
            <a:r>
              <a:rPr lang="lt-LT" sz="2000" b="1" dirty="0">
                <a:latin typeface="Times New Roman" panose="02020603050405020304" pitchFamily="18" charset="0"/>
                <a:cs typeface="Times New Roman" panose="02020603050405020304" pitchFamily="18" charset="0"/>
              </a:rPr>
              <a:t>    • Kokios yra šio sėkmės lydimo žmogaus baimės ir paslaptys</a:t>
            </a:r>
          </a:p>
          <a:p>
            <a:pPr marL="0" indent="0">
              <a:buNone/>
            </a:pPr>
            <a:r>
              <a:rPr lang="lt-LT" sz="2000" b="1" dirty="0">
                <a:latin typeface="Times New Roman" panose="02020603050405020304" pitchFamily="18" charset="0"/>
                <a:cs typeface="Times New Roman" panose="02020603050405020304" pitchFamily="18" charset="0"/>
              </a:rPr>
              <a:t>Ir tai tikrai dar ne viskas!</a:t>
            </a:r>
          </a:p>
        </p:txBody>
      </p:sp>
      <p:sp>
        <p:nvSpPr>
          <p:cNvPr id="3" name="Title 1">
            <a:extLst>
              <a:ext uri="{FF2B5EF4-FFF2-40B4-BE49-F238E27FC236}">
                <a16:creationId xmlns:a16="http://schemas.microsoft.com/office/drawing/2014/main" id="{72B2D839-2F93-242E-2C34-B9DB3BD86224}"/>
              </a:ext>
            </a:extLst>
          </p:cNvPr>
          <p:cNvSpPr txBox="1">
            <a:spLocks/>
          </p:cNvSpPr>
          <p:nvPr/>
        </p:nvSpPr>
        <p:spPr>
          <a:xfrm>
            <a:off x="-78205" y="2828134"/>
            <a:ext cx="2688021" cy="240246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Light"/>
              <a:ea typeface="+mj-ea"/>
              <a:cs typeface="+mj-cs"/>
            </a:endParaRPr>
          </a:p>
        </p:txBody>
      </p:sp>
      <p:pic>
        <p:nvPicPr>
          <p:cNvPr id="4098" name="Picture 2" descr="WILL. Autobiografija">
            <a:extLst>
              <a:ext uri="{FF2B5EF4-FFF2-40B4-BE49-F238E27FC236}">
                <a16:creationId xmlns:a16="http://schemas.microsoft.com/office/drawing/2014/main" id="{F4E1E7B3-6497-3205-8E50-475CFFB4B1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6001" y="1501894"/>
            <a:ext cx="2608959" cy="3870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44990"/>
      </p:ext>
    </p:extLst>
  </p:cSld>
  <p:clrMapOvr>
    <a:masterClrMapping/>
  </p:clrMapOvr>
  <p:transition spd="slow" advClick="0" advTm="25000"/>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B2AAB27-3016-C5F6-6298-AFFA1D47F3B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0D9CFE4B-C47F-E94B-50C6-B88353858A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B8AB90F9-FB53-A29F-12EE-FFDB170433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3105CE7C-E550-6724-2621-1B09D0CB1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4B5CE47-80BB-452A-EBBB-1ED2D93A9B5F}"/>
              </a:ext>
            </a:extLst>
          </p:cNvPr>
          <p:cNvSpPr>
            <a:spLocks noGrp="1"/>
          </p:cNvSpPr>
          <p:nvPr>
            <p:ph type="title"/>
          </p:nvPr>
        </p:nvSpPr>
        <p:spPr>
          <a:xfrm>
            <a:off x="189186" y="212834"/>
            <a:ext cx="2688021" cy="6432331"/>
          </a:xfrm>
        </p:spPr>
        <p:txBody>
          <a:bodyPr anchor="t">
            <a:normAutofit/>
          </a:bodyPr>
          <a:lstStyle/>
          <a:p>
            <a:pPr algn="ctr"/>
            <a:br>
              <a:rPr lang="lt-LT" sz="2800" b="1" dirty="0">
                <a:solidFill>
                  <a:srgbClr val="FFFFFF"/>
                </a:solidFill>
                <a:latin typeface="Algerian" panose="04020705040A02060702" pitchFamily="82" charset="0"/>
                <a:cs typeface="Biome" panose="020B0502040204020203" pitchFamily="34" charset="0"/>
              </a:rPr>
            </a:br>
            <a:r>
              <a:rPr lang="lt-LT" sz="2800" b="1" dirty="0">
                <a:solidFill>
                  <a:srgbClr val="FFFFFF"/>
                </a:solidFill>
                <a:latin typeface="Algerian" panose="04020705040A02060702" pitchFamily="82" charset="0"/>
                <a:cs typeface="Biome" panose="020B0502040204020203" pitchFamily="34" charset="0"/>
              </a:rPr>
              <a:t>KVIEČIAME Į BIBLIOTEKĄ</a:t>
            </a:r>
            <a:r>
              <a:rPr lang="en-GB" sz="2800" b="1" dirty="0">
                <a:solidFill>
                  <a:srgbClr val="FFFFFF"/>
                </a:solidFill>
                <a:latin typeface="Algerian" panose="04020705040A02060702" pitchFamily="82" charset="0"/>
                <a:cs typeface="Biome" panose="020B0502040204020203" pitchFamily="34" charset="0"/>
              </a:rPr>
              <a:t>!</a:t>
            </a: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r>
              <a:rPr lang="lt-LT" sz="4000" b="1" dirty="0">
                <a:solidFill>
                  <a:srgbClr val="00B050"/>
                </a:solidFill>
                <a:latin typeface="Algerian" panose="04020705040A02060702" pitchFamily="82" charset="0"/>
                <a:cs typeface="Biome" panose="020B0502040204020203" pitchFamily="34" charset="0"/>
              </a:rPr>
              <a:t>KNYGŲ KALĖDOS</a:t>
            </a:r>
            <a:r>
              <a:rPr lang="en-GB" sz="4000" b="1" dirty="0">
                <a:solidFill>
                  <a:srgbClr val="00B050"/>
                </a:solidFill>
                <a:latin typeface="Algerian" panose="04020705040A02060702" pitchFamily="82" charset="0"/>
                <a:cs typeface="Biome" panose="020B0502040204020203" pitchFamily="34" charset="0"/>
              </a:rPr>
              <a:t>!</a:t>
            </a:r>
            <a:br>
              <a:rPr lang="lt-LT" sz="40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If ir Ig klasių, </a:t>
            </a:r>
            <a:br>
              <a:rPr lang="lt-LT" sz="1600" b="1" dirty="0">
                <a:solidFill>
                  <a:schemeClr val="bg1">
                    <a:lumMod val="95000"/>
                  </a:schemeClr>
                </a:solidFill>
                <a:latin typeface="Times New Roman" panose="02020603050405020304" pitchFamily="18" charset="0"/>
                <a:cs typeface="Times New Roman" panose="02020603050405020304" pitchFamily="18"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kuratorės G. Jakaitės</a:t>
            </a:r>
            <a:br>
              <a:rPr lang="lt-LT" sz="1600" b="1" dirty="0">
                <a:solidFill>
                  <a:schemeClr val="bg1">
                    <a:lumMod val="95000"/>
                  </a:schemeClr>
                </a:solidFill>
                <a:latin typeface="Times New Roman" panose="02020603050405020304" pitchFamily="18" charset="0"/>
                <a:cs typeface="Times New Roman" panose="02020603050405020304" pitchFamily="18"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dovana</a:t>
            </a:r>
            <a:br>
              <a:rPr lang="lt-LT" sz="16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endParaRPr lang="en-GB" sz="1200" dirty="0">
              <a:solidFill>
                <a:srgbClr val="FFFFFF"/>
              </a:solidFill>
            </a:endParaRPr>
          </a:p>
        </p:txBody>
      </p:sp>
      <p:sp>
        <p:nvSpPr>
          <p:cNvPr id="4" name="Content Placeholder 3">
            <a:extLst>
              <a:ext uri="{FF2B5EF4-FFF2-40B4-BE49-F238E27FC236}">
                <a16:creationId xmlns:a16="http://schemas.microsoft.com/office/drawing/2014/main" id="{0127ADA5-97F5-636D-356A-CF1C37F14AF3}"/>
              </a:ext>
            </a:extLst>
          </p:cNvPr>
          <p:cNvSpPr>
            <a:spLocks noGrp="1"/>
          </p:cNvSpPr>
          <p:nvPr>
            <p:ph sz="half" idx="2"/>
          </p:nvPr>
        </p:nvSpPr>
        <p:spPr>
          <a:xfrm>
            <a:off x="5781326" y="79286"/>
            <a:ext cx="3319530" cy="6715651"/>
          </a:xfrm>
        </p:spPr>
        <p:txBody>
          <a:bodyPr>
            <a:normAutofit fontScale="85000" lnSpcReduction="10000"/>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Istorija apie žmogaus ir laukinio gyvūno draugystę – „Baltoji iltis“ pakerėjo pasaulį prieš daugiau nei 100 metų ir vis dar yra ta, kurią mielai skaito viso pasaulio vaikai ir suaugusieji.</a:t>
            </a:r>
          </a:p>
          <a:p>
            <a:pPr marL="0" indent="0">
              <a:buNone/>
            </a:pPr>
            <a:r>
              <a:rPr lang="lt-LT" sz="2000" b="1" dirty="0">
                <a:latin typeface="Times New Roman" panose="02020603050405020304" pitchFamily="18" charset="0"/>
                <a:cs typeface="Times New Roman" panose="02020603050405020304" pitchFamily="18" charset="0"/>
              </a:rPr>
              <a:t>Užburianti amerikiečių rašytojo Džeko Londono (Jack London) pasakojama istorija įvyksta aukso karštinės laikotarpiu. Kalnuose gyvenantis vilkas, kuris vėliau ir bus pavadintas Baltąja iltimi, auga laukiniame, atšiauriame pasaulyje. Jis pažįsta žmones ir kitus gyvūnus pirmiausia kaip savo priešus, kurių reikia saugotis ir kuriais negalima pasitikėti. Jo kasdienybė – kova dėl išlikimo.</a:t>
            </a:r>
          </a:p>
          <a:p>
            <a:pPr marL="0" indent="0">
              <a:buNone/>
            </a:pPr>
            <a:r>
              <a:rPr lang="lt-LT" sz="2000" b="1" dirty="0">
                <a:latin typeface="Times New Roman" panose="02020603050405020304" pitchFamily="18" charset="0"/>
                <a:cs typeface="Times New Roman" panose="02020603050405020304" pitchFamily="18" charset="0"/>
              </a:rPr>
              <a:t>Tačiau netrukus Baltoji iltis patenka į visiškai kitą aplinką ir čia atsiskleidžia geriausios jo savybės. Vilkas iki tol buvęs šalia žmonių ir jiems priklausęs, tačiau taip ir nepatyręs tikros žmogaus meilės, dabar susiranda tikrą draugą, dėl kurio yra pasiryžęs padaryti bet ką.</a:t>
            </a:r>
          </a:p>
        </p:txBody>
      </p:sp>
      <p:sp>
        <p:nvSpPr>
          <p:cNvPr id="3" name="Title 1">
            <a:extLst>
              <a:ext uri="{FF2B5EF4-FFF2-40B4-BE49-F238E27FC236}">
                <a16:creationId xmlns:a16="http://schemas.microsoft.com/office/drawing/2014/main" id="{C782611A-2A7C-5095-3A54-83E3C62221C4}"/>
              </a:ext>
            </a:extLst>
          </p:cNvPr>
          <p:cNvSpPr txBox="1">
            <a:spLocks/>
          </p:cNvSpPr>
          <p:nvPr/>
        </p:nvSpPr>
        <p:spPr>
          <a:xfrm>
            <a:off x="-78205" y="2828134"/>
            <a:ext cx="2688021" cy="240246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Light"/>
              <a:ea typeface="+mj-ea"/>
              <a:cs typeface="+mj-cs"/>
            </a:endParaRPr>
          </a:p>
        </p:txBody>
      </p:sp>
      <p:pic>
        <p:nvPicPr>
          <p:cNvPr id="8" name="Picture 7">
            <a:extLst>
              <a:ext uri="{FF2B5EF4-FFF2-40B4-BE49-F238E27FC236}">
                <a16:creationId xmlns:a16="http://schemas.microsoft.com/office/drawing/2014/main" id="{863E2169-D199-B602-CA00-8A528639EB43}"/>
              </a:ext>
            </a:extLst>
          </p:cNvPr>
          <p:cNvPicPr>
            <a:picLocks noChangeAspect="1"/>
          </p:cNvPicPr>
          <p:nvPr/>
        </p:nvPicPr>
        <p:blipFill>
          <a:blip r:embed="rId2"/>
          <a:stretch>
            <a:fillRect/>
          </a:stretch>
        </p:blipFill>
        <p:spPr>
          <a:xfrm>
            <a:off x="3174171" y="1655378"/>
            <a:ext cx="2528948" cy="3547241"/>
          </a:xfrm>
          <a:prstGeom prst="rect">
            <a:avLst/>
          </a:prstGeom>
        </p:spPr>
      </p:pic>
    </p:spTree>
    <p:extLst>
      <p:ext uri="{BB962C8B-B14F-4D97-AF65-F5344CB8AC3E}">
        <p14:creationId xmlns:p14="http://schemas.microsoft.com/office/powerpoint/2010/main" val="1945914825"/>
      </p:ext>
    </p:extLst>
  </p:cSld>
  <p:clrMapOvr>
    <a:masterClrMapping/>
  </p:clrMapOvr>
  <p:transition spd="slow" advClick="0" advTm="25000"/>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CFAE36-25B4-D092-B905-B27312E2FEE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69674F3-D709-BB6C-3C17-2C82A2E3A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2937B02F-B626-84AE-3C67-76A6F0AE0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4CA2C1E-4679-366C-2FA3-B80B5928CD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EB66A0-BD5D-A912-D6AC-EAE40857F75B}"/>
              </a:ext>
            </a:extLst>
          </p:cNvPr>
          <p:cNvSpPr>
            <a:spLocks noGrp="1"/>
          </p:cNvSpPr>
          <p:nvPr>
            <p:ph type="title"/>
          </p:nvPr>
        </p:nvSpPr>
        <p:spPr>
          <a:xfrm>
            <a:off x="189186" y="212834"/>
            <a:ext cx="2688021" cy="6432331"/>
          </a:xfrm>
        </p:spPr>
        <p:txBody>
          <a:bodyPr anchor="t">
            <a:normAutofit/>
          </a:bodyPr>
          <a:lstStyle/>
          <a:p>
            <a:pPr algn="ctr"/>
            <a:br>
              <a:rPr lang="lt-LT" sz="2800" b="1" dirty="0">
                <a:solidFill>
                  <a:srgbClr val="FFFFFF"/>
                </a:solidFill>
                <a:latin typeface="Algerian" panose="04020705040A02060702" pitchFamily="82" charset="0"/>
                <a:cs typeface="Biome" panose="020B0502040204020203" pitchFamily="34" charset="0"/>
              </a:rPr>
            </a:br>
            <a:r>
              <a:rPr lang="lt-LT" sz="2800" b="1" dirty="0">
                <a:solidFill>
                  <a:srgbClr val="FFFFFF"/>
                </a:solidFill>
                <a:latin typeface="Algerian" panose="04020705040A02060702" pitchFamily="82" charset="0"/>
                <a:cs typeface="Biome" panose="020B0502040204020203" pitchFamily="34" charset="0"/>
              </a:rPr>
              <a:t>KVIEČIAME Į BIBLIOTEKĄ</a:t>
            </a:r>
            <a:r>
              <a:rPr lang="en-GB" sz="2800" b="1" dirty="0">
                <a:solidFill>
                  <a:srgbClr val="FFFFFF"/>
                </a:solidFill>
                <a:latin typeface="Algerian" panose="04020705040A02060702" pitchFamily="82" charset="0"/>
                <a:cs typeface="Biome" panose="020B0502040204020203" pitchFamily="34" charset="0"/>
              </a:rPr>
              <a:t>!</a:t>
            </a: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r>
              <a:rPr lang="lt-LT" sz="4000" b="1" dirty="0">
                <a:solidFill>
                  <a:srgbClr val="00B050"/>
                </a:solidFill>
                <a:latin typeface="Algerian" panose="04020705040A02060702" pitchFamily="82" charset="0"/>
                <a:cs typeface="Biome" panose="020B0502040204020203" pitchFamily="34" charset="0"/>
              </a:rPr>
              <a:t>KNYGŲ KALĖDOS</a:t>
            </a:r>
            <a:r>
              <a:rPr lang="en-GB" sz="4000" b="1" dirty="0">
                <a:solidFill>
                  <a:srgbClr val="00B050"/>
                </a:solidFill>
                <a:latin typeface="Algerian" panose="04020705040A02060702" pitchFamily="82" charset="0"/>
                <a:cs typeface="Biome" panose="020B0502040204020203" pitchFamily="34" charset="0"/>
              </a:rPr>
              <a:t>!</a:t>
            </a:r>
            <a:br>
              <a:rPr lang="lt-LT" sz="40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If ir Ig klasių, </a:t>
            </a:r>
            <a:br>
              <a:rPr lang="lt-LT" sz="1600" b="1" dirty="0">
                <a:solidFill>
                  <a:schemeClr val="bg1">
                    <a:lumMod val="95000"/>
                  </a:schemeClr>
                </a:solidFill>
                <a:latin typeface="Times New Roman" panose="02020603050405020304" pitchFamily="18" charset="0"/>
                <a:cs typeface="Times New Roman" panose="02020603050405020304" pitchFamily="18"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kuratorės G. Jakaitės</a:t>
            </a:r>
            <a:br>
              <a:rPr lang="lt-LT" sz="1600" b="1" dirty="0">
                <a:solidFill>
                  <a:schemeClr val="bg1">
                    <a:lumMod val="95000"/>
                  </a:schemeClr>
                </a:solidFill>
                <a:latin typeface="Times New Roman" panose="02020603050405020304" pitchFamily="18" charset="0"/>
                <a:cs typeface="Times New Roman" panose="02020603050405020304" pitchFamily="18"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dovana</a:t>
            </a:r>
            <a:br>
              <a:rPr lang="lt-LT" sz="16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endParaRPr lang="en-GB" sz="1200" dirty="0">
              <a:solidFill>
                <a:srgbClr val="FFFFFF"/>
              </a:solidFill>
            </a:endParaRPr>
          </a:p>
        </p:txBody>
      </p:sp>
      <p:sp>
        <p:nvSpPr>
          <p:cNvPr id="4" name="Content Placeholder 3">
            <a:extLst>
              <a:ext uri="{FF2B5EF4-FFF2-40B4-BE49-F238E27FC236}">
                <a16:creationId xmlns:a16="http://schemas.microsoft.com/office/drawing/2014/main" id="{DA7745EC-E492-4BB6-1BE6-7D2DC0F41DC5}"/>
              </a:ext>
            </a:extLst>
          </p:cNvPr>
          <p:cNvSpPr>
            <a:spLocks noGrp="1"/>
          </p:cNvSpPr>
          <p:nvPr>
            <p:ph sz="half" idx="2"/>
          </p:nvPr>
        </p:nvSpPr>
        <p:spPr>
          <a:xfrm>
            <a:off x="5969830" y="79286"/>
            <a:ext cx="3131026" cy="6715651"/>
          </a:xfrm>
        </p:spPr>
        <p:txBody>
          <a:bodyPr>
            <a:normAutofit fontScale="92500" lnSpcReduction="20000"/>
          </a:bodyPr>
          <a:lstStyle/>
          <a:p>
            <a:pPr marL="0" indent="0">
              <a:buNone/>
            </a:pPr>
            <a:r>
              <a:rPr lang="lt-LT" sz="2000" b="1" dirty="0">
                <a:latin typeface="Times New Roman" panose="02020603050405020304" pitchFamily="18" charset="0"/>
                <a:cs typeface="Times New Roman" panose="02020603050405020304" pitchFamily="18" charset="0"/>
              </a:rPr>
              <a:t>„Mačiau, kaip mano mylėtas pasaulis subyrėjo į šipulius ir išnyko, sunaikintas beprasmiškos neapykantos, kartu pasiglemždamas mano geriausią draugę Anną.“ – Hannah Pick Goslar</a:t>
            </a:r>
          </a:p>
          <a:p>
            <a:pPr marL="0" indent="0">
              <a:buNone/>
            </a:pPr>
            <a:r>
              <a:rPr lang="lt-LT" sz="2000" b="1" dirty="0">
                <a:latin typeface="Times New Roman" panose="02020603050405020304" pitchFamily="18" charset="0"/>
                <a:cs typeface="Times New Roman" panose="02020603050405020304" pitchFamily="18" charset="0"/>
              </a:rPr>
              <a:t>1933 m. penkiametė Hannah Pick-Goslar su šeima pabėgo iš nacistinės Vokietijos ir apsigyveno Amsterdame. Ten susidraugavo su panašia į save mergaite Anna Frank. Keletą gražių metų jiedvi buvo geriausios draugės. Bet 1942 m. birželį likimas jas išskyrė. Anna ir Frankų šeima, atrodo, dingo be pėdsakų. O netrukus Hannah, jos tėvas, jaunėlė sesuo Gabi ir seneliai buvo suimti ir išvežti į Bergen-Belzeno koncentracijos stovyklą. Mirčiai alsuojant į nugarą, Hannah išgirdo stulbinančią žinią, kad Anna irgi čia. Norėdama padėti leisgyvei draugei, ji nepabūgo rizikuoti savo gyvybe.</a:t>
            </a:r>
          </a:p>
        </p:txBody>
      </p:sp>
      <p:sp>
        <p:nvSpPr>
          <p:cNvPr id="3" name="Title 1">
            <a:extLst>
              <a:ext uri="{FF2B5EF4-FFF2-40B4-BE49-F238E27FC236}">
                <a16:creationId xmlns:a16="http://schemas.microsoft.com/office/drawing/2014/main" id="{10C8A2C0-972D-84CB-A47C-F50483714CD4}"/>
              </a:ext>
            </a:extLst>
          </p:cNvPr>
          <p:cNvSpPr txBox="1">
            <a:spLocks/>
          </p:cNvSpPr>
          <p:nvPr/>
        </p:nvSpPr>
        <p:spPr>
          <a:xfrm>
            <a:off x="-78205" y="2828134"/>
            <a:ext cx="2688021" cy="240246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Light"/>
              <a:ea typeface="+mj-ea"/>
              <a:cs typeface="+mj-cs"/>
            </a:endParaRPr>
          </a:p>
        </p:txBody>
      </p:sp>
      <p:pic>
        <p:nvPicPr>
          <p:cNvPr id="5122" name="Picture 2" descr="Mano draugė Anna Frank - Lietuvos rašytojų sąjungos leidykla">
            <a:extLst>
              <a:ext uri="{FF2B5EF4-FFF2-40B4-BE49-F238E27FC236}">
                <a16:creationId xmlns:a16="http://schemas.microsoft.com/office/drawing/2014/main" id="{C741278F-DBA5-DFB7-1EF0-8730FB7A1A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1059" y="1622247"/>
            <a:ext cx="2599668" cy="3903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203693"/>
      </p:ext>
    </p:extLst>
  </p:cSld>
  <p:clrMapOvr>
    <a:masterClrMapping/>
  </p:clrMapOvr>
  <p:transition spd="slow" advClick="0" advTm="25000"/>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B8FE02-F6A2-E4D1-5AB7-D829D7C86CD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FB941C4-F24F-33E3-CB5C-AC74C5C8C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6B2718B-218B-2FDA-1A4E-E76533FE8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C9AF7504-E4E4-E1C4-BC60-72C182C90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0F8E7B-7DEA-2616-C838-530AEF54CA79}"/>
              </a:ext>
            </a:extLst>
          </p:cNvPr>
          <p:cNvSpPr>
            <a:spLocks noGrp="1"/>
          </p:cNvSpPr>
          <p:nvPr>
            <p:ph type="title"/>
          </p:nvPr>
        </p:nvSpPr>
        <p:spPr>
          <a:xfrm>
            <a:off x="189186" y="212834"/>
            <a:ext cx="2688021" cy="6432331"/>
          </a:xfrm>
        </p:spPr>
        <p:txBody>
          <a:bodyPr anchor="t">
            <a:normAutofit/>
          </a:bodyPr>
          <a:lstStyle/>
          <a:p>
            <a:pPr algn="ctr"/>
            <a:br>
              <a:rPr lang="lt-LT" sz="2800" b="1" dirty="0">
                <a:solidFill>
                  <a:srgbClr val="FFFFFF"/>
                </a:solidFill>
                <a:latin typeface="Algerian" panose="04020705040A02060702" pitchFamily="82" charset="0"/>
                <a:cs typeface="Biome" panose="020B0502040204020203" pitchFamily="34" charset="0"/>
              </a:rPr>
            </a:br>
            <a:r>
              <a:rPr lang="lt-LT" sz="2800" b="1" dirty="0">
                <a:solidFill>
                  <a:srgbClr val="FFFFFF"/>
                </a:solidFill>
                <a:latin typeface="Algerian" panose="04020705040A02060702" pitchFamily="82" charset="0"/>
                <a:cs typeface="Biome" panose="020B0502040204020203" pitchFamily="34" charset="0"/>
              </a:rPr>
              <a:t>KVIEČIAME Į BIBLIOTEKĄ</a:t>
            </a:r>
            <a:r>
              <a:rPr lang="en-GB" sz="2800" b="1" dirty="0">
                <a:solidFill>
                  <a:srgbClr val="FFFFFF"/>
                </a:solidFill>
                <a:latin typeface="Algerian" panose="04020705040A02060702" pitchFamily="82" charset="0"/>
                <a:cs typeface="Biome" panose="020B0502040204020203" pitchFamily="34" charset="0"/>
              </a:rPr>
              <a:t>!</a:t>
            </a: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r>
              <a:rPr lang="lt-LT" sz="4000" b="1" dirty="0">
                <a:solidFill>
                  <a:srgbClr val="00B050"/>
                </a:solidFill>
                <a:latin typeface="Algerian" panose="04020705040A02060702" pitchFamily="82" charset="0"/>
                <a:cs typeface="Biome" panose="020B0502040204020203" pitchFamily="34" charset="0"/>
              </a:rPr>
              <a:t>KNYGŲ KALĖDOS</a:t>
            </a:r>
            <a:r>
              <a:rPr lang="en-GB" sz="4000" b="1" dirty="0">
                <a:solidFill>
                  <a:srgbClr val="00B050"/>
                </a:solidFill>
                <a:latin typeface="Algerian" panose="04020705040A02060702" pitchFamily="82" charset="0"/>
                <a:cs typeface="Biome" panose="020B0502040204020203" pitchFamily="34" charset="0"/>
              </a:rPr>
              <a:t>!</a:t>
            </a:r>
            <a:br>
              <a:rPr lang="lt-LT" sz="40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IIf klasės dovana</a:t>
            </a:r>
            <a:br>
              <a:rPr lang="lt-LT" sz="16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endParaRPr lang="en-GB" sz="1200" dirty="0">
              <a:solidFill>
                <a:srgbClr val="FFFFFF"/>
              </a:solidFill>
            </a:endParaRPr>
          </a:p>
        </p:txBody>
      </p:sp>
      <p:sp>
        <p:nvSpPr>
          <p:cNvPr id="4" name="Content Placeholder 3">
            <a:extLst>
              <a:ext uri="{FF2B5EF4-FFF2-40B4-BE49-F238E27FC236}">
                <a16:creationId xmlns:a16="http://schemas.microsoft.com/office/drawing/2014/main" id="{9B93942E-2406-BD71-B1B9-C0F0ADBBC405}"/>
              </a:ext>
            </a:extLst>
          </p:cNvPr>
          <p:cNvSpPr>
            <a:spLocks noGrp="1"/>
          </p:cNvSpPr>
          <p:nvPr>
            <p:ph sz="half" idx="2"/>
          </p:nvPr>
        </p:nvSpPr>
        <p:spPr>
          <a:xfrm>
            <a:off x="5886688" y="79286"/>
            <a:ext cx="3214167" cy="6715651"/>
          </a:xfrm>
        </p:spPr>
        <p:txBody>
          <a:bodyPr>
            <a:normAutofit lnSpcReduction="10000"/>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Dingę, pamesti, pamiršti.</a:t>
            </a:r>
          </a:p>
          <a:p>
            <a:pPr marL="0" indent="0">
              <a:buNone/>
            </a:pPr>
            <a:r>
              <a:rPr lang="lt-LT" sz="2000" b="1" dirty="0">
                <a:latin typeface="Times New Roman" panose="02020603050405020304" pitchFamily="18" charset="0"/>
                <a:cs typeface="Times New Roman" panose="02020603050405020304" pitchFamily="18" charset="0"/>
              </a:rPr>
              <a:t>Nuo 1944 m. tūkstančiai vokiečių vaikų Rytų Prūsijoje buvo atskirti nuo savo šeimų – daugelis amžiams.</a:t>
            </a:r>
          </a:p>
          <a:p>
            <a:pPr marL="0" indent="0">
              <a:buNone/>
            </a:pPr>
            <a:r>
              <a:rPr lang="lt-LT" sz="2000" b="1" dirty="0">
                <a:latin typeface="Times New Roman" panose="02020603050405020304" pitchFamily="18" charset="0"/>
                <a:cs typeface="Times New Roman" panose="02020603050405020304" pitchFamily="18" charset="0"/>
              </a:rPr>
              <a:t>Badas, šaltis ir sovietų agresija – nuolatiniai vadinamųjų „vilko vaikų" palydovai. Daugelis jų savo akimis matė, kaip mirė tėvai, broliai ir seserys. Mėnesių mėnesius kaip vilkai jie klaidžiojo po Lietuvos miškus.</a:t>
            </a:r>
          </a:p>
          <a:p>
            <a:pPr marL="0" indent="0">
              <a:buNone/>
            </a:pPr>
            <a:r>
              <a:rPr lang="lt-LT" sz="2000" b="1" dirty="0">
                <a:latin typeface="Times New Roman" panose="02020603050405020304" pitchFamily="18" charset="0"/>
                <a:cs typeface="Times New Roman" panose="02020603050405020304" pitchFamily="18" charset="0"/>
              </a:rPr>
              <a:t>Išgelbėti lietuvių valstiečių, jie liko už geležinės uždangos, įgiję naujas lietuviškas tapatybes. Po dešimtmečius trukusios tylos paskutiniai gyvi vilko vaikai pirmą kartą pasakoja apie praeities siaubą.</a:t>
            </a:r>
          </a:p>
        </p:txBody>
      </p:sp>
      <p:sp>
        <p:nvSpPr>
          <p:cNvPr id="3" name="Title 1">
            <a:extLst>
              <a:ext uri="{FF2B5EF4-FFF2-40B4-BE49-F238E27FC236}">
                <a16:creationId xmlns:a16="http://schemas.microsoft.com/office/drawing/2014/main" id="{6D54ED3C-6A1A-7FFA-1EF2-EF16EA2B3160}"/>
              </a:ext>
            </a:extLst>
          </p:cNvPr>
          <p:cNvSpPr txBox="1">
            <a:spLocks/>
          </p:cNvSpPr>
          <p:nvPr/>
        </p:nvSpPr>
        <p:spPr>
          <a:xfrm>
            <a:off x="-78205" y="2828134"/>
            <a:ext cx="2688021" cy="240246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Light"/>
              <a:ea typeface="+mj-ea"/>
              <a:cs typeface="+mj-cs"/>
            </a:endParaRPr>
          </a:p>
        </p:txBody>
      </p:sp>
      <p:sp>
        <p:nvSpPr>
          <p:cNvPr id="5" name="Content Placeholder 4">
            <a:extLst>
              <a:ext uri="{FF2B5EF4-FFF2-40B4-BE49-F238E27FC236}">
                <a16:creationId xmlns:a16="http://schemas.microsoft.com/office/drawing/2014/main" id="{4F694DA5-78F1-2397-B391-7E5D442AC559}"/>
              </a:ext>
            </a:extLst>
          </p:cNvPr>
          <p:cNvSpPr>
            <a:spLocks noGrp="1"/>
          </p:cNvSpPr>
          <p:nvPr>
            <p:ph sz="half" idx="1"/>
          </p:nvPr>
        </p:nvSpPr>
        <p:spPr/>
        <p:txBody>
          <a:bodyPr>
            <a:normAutofit lnSpcReduction="10000"/>
          </a:bodyPr>
          <a:lstStyle/>
          <a:p>
            <a:endParaRPr lang="en-GB"/>
          </a:p>
        </p:txBody>
      </p:sp>
      <p:pic>
        <p:nvPicPr>
          <p:cNvPr id="6" name="Picture 5">
            <a:extLst>
              <a:ext uri="{FF2B5EF4-FFF2-40B4-BE49-F238E27FC236}">
                <a16:creationId xmlns:a16="http://schemas.microsoft.com/office/drawing/2014/main" id="{23745622-3C0E-D095-9FFF-FF56275BD794}"/>
              </a:ext>
            </a:extLst>
          </p:cNvPr>
          <p:cNvPicPr>
            <a:picLocks noChangeAspect="1"/>
          </p:cNvPicPr>
          <p:nvPr/>
        </p:nvPicPr>
        <p:blipFill>
          <a:blip r:embed="rId2"/>
          <a:stretch>
            <a:fillRect/>
          </a:stretch>
        </p:blipFill>
        <p:spPr>
          <a:xfrm>
            <a:off x="3274117" y="1825625"/>
            <a:ext cx="2595765" cy="3697671"/>
          </a:xfrm>
          <a:prstGeom prst="rect">
            <a:avLst/>
          </a:prstGeom>
        </p:spPr>
      </p:pic>
    </p:spTree>
    <p:extLst>
      <p:ext uri="{BB962C8B-B14F-4D97-AF65-F5344CB8AC3E}">
        <p14:creationId xmlns:p14="http://schemas.microsoft.com/office/powerpoint/2010/main" val="1419083659"/>
      </p:ext>
    </p:extLst>
  </p:cSld>
  <p:clrMapOvr>
    <a:masterClrMapping/>
  </p:clrMapOvr>
  <p:transition spd="slow" advClick="0" advTm="25000"/>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83FD2B1-C2BF-E347-29B8-0D3EA845B534}"/>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21CEC4BB-5D50-5FC1-4C8F-1C5D73EA1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E491A760-E0D5-45AC-AC40-0D033F6EF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07A0C825-6321-D45D-0AE2-3E153496F0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E87E165-FBFA-3186-871A-AB739486D1B1}"/>
              </a:ext>
            </a:extLst>
          </p:cNvPr>
          <p:cNvSpPr>
            <a:spLocks noGrp="1"/>
          </p:cNvSpPr>
          <p:nvPr>
            <p:ph type="title"/>
          </p:nvPr>
        </p:nvSpPr>
        <p:spPr>
          <a:xfrm>
            <a:off x="189186" y="212834"/>
            <a:ext cx="2688021" cy="6432331"/>
          </a:xfrm>
        </p:spPr>
        <p:txBody>
          <a:bodyPr anchor="t">
            <a:normAutofit/>
          </a:bodyPr>
          <a:lstStyle/>
          <a:p>
            <a:pPr algn="ctr"/>
            <a:br>
              <a:rPr lang="lt-LT" sz="2800" b="1" dirty="0">
                <a:solidFill>
                  <a:srgbClr val="FFFFFF"/>
                </a:solidFill>
                <a:latin typeface="Algerian" panose="04020705040A02060702" pitchFamily="82" charset="0"/>
                <a:cs typeface="Biome" panose="020B0502040204020203" pitchFamily="34" charset="0"/>
              </a:rPr>
            </a:br>
            <a:r>
              <a:rPr lang="lt-LT" sz="2800" b="1" dirty="0">
                <a:solidFill>
                  <a:srgbClr val="FFFFFF"/>
                </a:solidFill>
                <a:latin typeface="Algerian" panose="04020705040A02060702" pitchFamily="82" charset="0"/>
                <a:cs typeface="Biome" panose="020B0502040204020203" pitchFamily="34" charset="0"/>
              </a:rPr>
              <a:t>KVIEČIAME Į BIBLIOTEKĄ</a:t>
            </a:r>
            <a:r>
              <a:rPr lang="en-GB" sz="2800" b="1" dirty="0">
                <a:solidFill>
                  <a:srgbClr val="FFFFFF"/>
                </a:solidFill>
                <a:latin typeface="Algerian" panose="04020705040A02060702" pitchFamily="82" charset="0"/>
                <a:cs typeface="Biome" panose="020B0502040204020203" pitchFamily="34" charset="0"/>
              </a:rPr>
              <a:t>!</a:t>
            </a: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r>
              <a:rPr lang="lt-LT" sz="4000" b="1" dirty="0">
                <a:solidFill>
                  <a:srgbClr val="00B050"/>
                </a:solidFill>
                <a:latin typeface="Algerian" panose="04020705040A02060702" pitchFamily="82" charset="0"/>
                <a:cs typeface="Biome" panose="020B0502040204020203" pitchFamily="34" charset="0"/>
              </a:rPr>
              <a:t>KNYGŲ KALĖDOS</a:t>
            </a:r>
            <a:r>
              <a:rPr lang="en-GB" sz="4000" b="1" dirty="0">
                <a:solidFill>
                  <a:srgbClr val="00B050"/>
                </a:solidFill>
                <a:latin typeface="Algerian" panose="04020705040A02060702" pitchFamily="82" charset="0"/>
                <a:cs typeface="Biome" panose="020B0502040204020203" pitchFamily="34" charset="0"/>
              </a:rPr>
              <a:t>!</a:t>
            </a:r>
            <a:br>
              <a:rPr lang="lt-LT" sz="40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Ia klasės dovana</a:t>
            </a:r>
            <a:br>
              <a:rPr lang="lt-LT" sz="16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endParaRPr lang="en-GB" sz="1200" dirty="0">
              <a:solidFill>
                <a:srgbClr val="FFFFFF"/>
              </a:solidFill>
            </a:endParaRPr>
          </a:p>
        </p:txBody>
      </p:sp>
      <p:sp>
        <p:nvSpPr>
          <p:cNvPr id="4" name="Content Placeholder 3">
            <a:extLst>
              <a:ext uri="{FF2B5EF4-FFF2-40B4-BE49-F238E27FC236}">
                <a16:creationId xmlns:a16="http://schemas.microsoft.com/office/drawing/2014/main" id="{15AA52C8-C786-CAE0-A88F-C5C0DE93D067}"/>
              </a:ext>
            </a:extLst>
          </p:cNvPr>
          <p:cNvSpPr>
            <a:spLocks noGrp="1"/>
          </p:cNvSpPr>
          <p:nvPr>
            <p:ph sz="half" idx="2"/>
          </p:nvPr>
        </p:nvSpPr>
        <p:spPr>
          <a:xfrm>
            <a:off x="5955573" y="79286"/>
            <a:ext cx="3145282" cy="6715651"/>
          </a:xfrm>
        </p:spPr>
        <p:txBody>
          <a:bodyPr>
            <a:normAutofit/>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Žanro evoliucijos riboženkliu tapusi „Kopa“ dienos šviesą išvydo dar prieš „Žvaigždžių karus“, „Matricą“ ir „Trijų kūnų problemą“. Šis kūrinys daro įtaką jau kelioms mokslinės fantastikos kūrėjų kartoms. Romano temos dabar dar aktualesnės nei tada, kai išėjo pirmas knygos leidimas: žmogaus evoliucija, genetinės manipuliacijos, karai dėl gamtos išteklių, ekologija. Kada tikslas pateisina priemones ir ką galima pasiekti žiaurumu?</a:t>
            </a:r>
          </a:p>
        </p:txBody>
      </p:sp>
      <p:sp>
        <p:nvSpPr>
          <p:cNvPr id="3" name="Title 1">
            <a:extLst>
              <a:ext uri="{FF2B5EF4-FFF2-40B4-BE49-F238E27FC236}">
                <a16:creationId xmlns:a16="http://schemas.microsoft.com/office/drawing/2014/main" id="{43B49465-D47D-E0F8-935C-54F99BE5803F}"/>
              </a:ext>
            </a:extLst>
          </p:cNvPr>
          <p:cNvSpPr txBox="1">
            <a:spLocks/>
          </p:cNvSpPr>
          <p:nvPr/>
        </p:nvSpPr>
        <p:spPr>
          <a:xfrm>
            <a:off x="-78205" y="2828134"/>
            <a:ext cx="2688021" cy="240246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Light"/>
              <a:ea typeface="+mj-ea"/>
              <a:cs typeface="+mj-cs"/>
            </a:endParaRPr>
          </a:p>
        </p:txBody>
      </p:sp>
      <p:sp>
        <p:nvSpPr>
          <p:cNvPr id="5" name="Content Placeholder 4">
            <a:extLst>
              <a:ext uri="{FF2B5EF4-FFF2-40B4-BE49-F238E27FC236}">
                <a16:creationId xmlns:a16="http://schemas.microsoft.com/office/drawing/2014/main" id="{5DA72F3D-B84D-2349-9B0C-CD2660C4A45A}"/>
              </a:ext>
            </a:extLst>
          </p:cNvPr>
          <p:cNvSpPr>
            <a:spLocks noGrp="1"/>
          </p:cNvSpPr>
          <p:nvPr>
            <p:ph sz="half" idx="1"/>
          </p:nvPr>
        </p:nvSpPr>
        <p:spPr/>
        <p:txBody>
          <a:bodyPr/>
          <a:lstStyle/>
          <a:p>
            <a:endParaRPr lang="en-GB"/>
          </a:p>
        </p:txBody>
      </p:sp>
      <p:pic>
        <p:nvPicPr>
          <p:cNvPr id="6" name="Picture 5">
            <a:extLst>
              <a:ext uri="{FF2B5EF4-FFF2-40B4-BE49-F238E27FC236}">
                <a16:creationId xmlns:a16="http://schemas.microsoft.com/office/drawing/2014/main" id="{113F6309-2F7B-CC57-5BD8-42E64A8ACCEA}"/>
              </a:ext>
            </a:extLst>
          </p:cNvPr>
          <p:cNvPicPr>
            <a:picLocks noChangeAspect="1"/>
          </p:cNvPicPr>
          <p:nvPr/>
        </p:nvPicPr>
        <p:blipFill>
          <a:blip r:embed="rId2"/>
          <a:stretch>
            <a:fillRect/>
          </a:stretch>
        </p:blipFill>
        <p:spPr>
          <a:xfrm>
            <a:off x="3152775" y="1333500"/>
            <a:ext cx="2838450" cy="4191000"/>
          </a:xfrm>
          <a:prstGeom prst="rect">
            <a:avLst/>
          </a:prstGeom>
        </p:spPr>
      </p:pic>
    </p:spTree>
    <p:extLst>
      <p:ext uri="{BB962C8B-B14F-4D97-AF65-F5344CB8AC3E}">
        <p14:creationId xmlns:p14="http://schemas.microsoft.com/office/powerpoint/2010/main" val="1649073308"/>
      </p:ext>
    </p:extLst>
  </p:cSld>
  <p:clrMapOvr>
    <a:masterClrMapping/>
  </p:clrMapOvr>
  <p:transition spd="slow" advClick="0" advTm="25000"/>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BEF19F-0AC5-D6B6-F670-C35C16E5493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DC3ED73-42F1-3ADA-3377-B4755A6B2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A1F9864-405D-E030-058D-457DE926B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CE9C1F02-0938-FC3D-4B05-1A56679D7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693E32-B0CF-4A0C-9B37-B453290F8319}"/>
              </a:ext>
            </a:extLst>
          </p:cNvPr>
          <p:cNvSpPr>
            <a:spLocks noGrp="1"/>
          </p:cNvSpPr>
          <p:nvPr>
            <p:ph type="title"/>
          </p:nvPr>
        </p:nvSpPr>
        <p:spPr>
          <a:xfrm>
            <a:off x="189186" y="212834"/>
            <a:ext cx="2688021" cy="6432331"/>
          </a:xfrm>
        </p:spPr>
        <p:txBody>
          <a:bodyPr anchor="t">
            <a:normAutofit/>
          </a:bodyPr>
          <a:lstStyle/>
          <a:p>
            <a:pPr algn="ctr"/>
            <a:br>
              <a:rPr lang="lt-LT" sz="2800" b="1" dirty="0">
                <a:solidFill>
                  <a:srgbClr val="FFFFFF"/>
                </a:solidFill>
                <a:latin typeface="Algerian" panose="04020705040A02060702" pitchFamily="82" charset="0"/>
                <a:cs typeface="Biome" panose="020B0502040204020203" pitchFamily="34" charset="0"/>
              </a:rPr>
            </a:br>
            <a:r>
              <a:rPr lang="lt-LT" sz="2800" b="1" dirty="0">
                <a:solidFill>
                  <a:srgbClr val="FFFFFF"/>
                </a:solidFill>
                <a:latin typeface="Algerian" panose="04020705040A02060702" pitchFamily="82" charset="0"/>
                <a:cs typeface="Biome" panose="020B0502040204020203" pitchFamily="34" charset="0"/>
              </a:rPr>
              <a:t>KVIEČIAME Į BIBLIOTEKĄ</a:t>
            </a:r>
            <a:r>
              <a:rPr lang="en-GB" sz="2800" b="1" dirty="0">
                <a:solidFill>
                  <a:srgbClr val="FFFFFF"/>
                </a:solidFill>
                <a:latin typeface="Algerian" panose="04020705040A02060702" pitchFamily="82" charset="0"/>
                <a:cs typeface="Biome" panose="020B0502040204020203" pitchFamily="34" charset="0"/>
              </a:rPr>
              <a:t>!</a:t>
            </a: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r>
              <a:rPr lang="lt-LT" sz="4000" b="1" dirty="0">
                <a:solidFill>
                  <a:srgbClr val="00B050"/>
                </a:solidFill>
                <a:latin typeface="Algerian" panose="04020705040A02060702" pitchFamily="82" charset="0"/>
                <a:cs typeface="Biome" panose="020B0502040204020203" pitchFamily="34" charset="0"/>
              </a:rPr>
              <a:t>KNYGŲ KALĖDOS</a:t>
            </a:r>
            <a:r>
              <a:rPr lang="en-GB" sz="4000" b="1" dirty="0">
                <a:solidFill>
                  <a:srgbClr val="00B050"/>
                </a:solidFill>
                <a:latin typeface="Algerian" panose="04020705040A02060702" pitchFamily="82" charset="0"/>
                <a:cs typeface="Biome" panose="020B0502040204020203" pitchFamily="34" charset="0"/>
              </a:rPr>
              <a:t>!</a:t>
            </a:r>
            <a:br>
              <a:rPr lang="lt-LT" sz="40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Ia klasės dovana</a:t>
            </a:r>
            <a:br>
              <a:rPr lang="lt-LT" sz="16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endParaRPr lang="en-GB" sz="1200" dirty="0">
              <a:solidFill>
                <a:srgbClr val="FFFFFF"/>
              </a:solidFill>
            </a:endParaRPr>
          </a:p>
        </p:txBody>
      </p:sp>
      <p:sp>
        <p:nvSpPr>
          <p:cNvPr id="4" name="Content Placeholder 3">
            <a:extLst>
              <a:ext uri="{FF2B5EF4-FFF2-40B4-BE49-F238E27FC236}">
                <a16:creationId xmlns:a16="http://schemas.microsoft.com/office/drawing/2014/main" id="{B894C8DC-F851-A4C4-8E0A-6B5AF68194E6}"/>
              </a:ext>
            </a:extLst>
          </p:cNvPr>
          <p:cNvSpPr>
            <a:spLocks noGrp="1"/>
          </p:cNvSpPr>
          <p:nvPr>
            <p:ph sz="half" idx="2"/>
          </p:nvPr>
        </p:nvSpPr>
        <p:spPr>
          <a:xfrm>
            <a:off x="5886688" y="79286"/>
            <a:ext cx="3214167" cy="6715651"/>
          </a:xfrm>
        </p:spPr>
        <p:txBody>
          <a:bodyPr>
            <a:normAutofit lnSpcReduction="10000"/>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Net ir patys galingiausieji pasiekia ribą, už kurios nebegali naudotis jėga, nesunaikindami savęs.</a:t>
            </a:r>
          </a:p>
          <a:p>
            <a:pPr marL="0" indent="0">
              <a:buNone/>
            </a:pPr>
            <a:r>
              <a:rPr lang="lt-LT" sz="2000" b="1" dirty="0">
                <a:latin typeface="Times New Roman" panose="02020603050405020304" pitchFamily="18" charset="0"/>
                <a:cs typeface="Times New Roman" panose="02020603050405020304" pitchFamily="18" charset="0"/>
              </a:rPr>
              <a:t>Praėjus 12-ai metų nuo „Kopos“ įvykių, antroje serijos dalyje tęsiasi Polo Atreido istorija. Visatos Imperatoriumi tapęs Polas yra įgijęs daugiau galios, negu vienas žmogus kada nors gebėjo sutelkti. Fanatiškieji fremenai stabmeldiškai garbina Imperatorių, politinės grupuotės, kurių įtaka nuslopo jam įžengus į sostą, bando pakenkti, o artimiausi patikėtiniai rezga sąmokslą. Tačiau labiausiai Polas nerimauja dėl mylimosios Čani ir dar negimusio dinastijos įpėdinio...</a:t>
            </a:r>
          </a:p>
        </p:txBody>
      </p:sp>
      <p:sp>
        <p:nvSpPr>
          <p:cNvPr id="3" name="Title 1">
            <a:extLst>
              <a:ext uri="{FF2B5EF4-FFF2-40B4-BE49-F238E27FC236}">
                <a16:creationId xmlns:a16="http://schemas.microsoft.com/office/drawing/2014/main" id="{F636D58D-FB05-1CB4-A8BE-8C4B57BD0B99}"/>
              </a:ext>
            </a:extLst>
          </p:cNvPr>
          <p:cNvSpPr txBox="1">
            <a:spLocks/>
          </p:cNvSpPr>
          <p:nvPr/>
        </p:nvSpPr>
        <p:spPr>
          <a:xfrm>
            <a:off x="-78205" y="2828134"/>
            <a:ext cx="2688021" cy="240246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Light"/>
              <a:ea typeface="+mj-ea"/>
              <a:cs typeface="+mj-cs"/>
            </a:endParaRPr>
          </a:p>
        </p:txBody>
      </p:sp>
      <p:sp>
        <p:nvSpPr>
          <p:cNvPr id="5" name="Content Placeholder 4">
            <a:extLst>
              <a:ext uri="{FF2B5EF4-FFF2-40B4-BE49-F238E27FC236}">
                <a16:creationId xmlns:a16="http://schemas.microsoft.com/office/drawing/2014/main" id="{A14B0964-6CF3-8C85-EE38-7FD11346AF14}"/>
              </a:ext>
            </a:extLst>
          </p:cNvPr>
          <p:cNvSpPr>
            <a:spLocks noGrp="1"/>
          </p:cNvSpPr>
          <p:nvPr>
            <p:ph sz="half" idx="1"/>
          </p:nvPr>
        </p:nvSpPr>
        <p:spPr/>
        <p:txBody>
          <a:bodyPr>
            <a:normAutofit lnSpcReduction="10000"/>
          </a:bodyPr>
          <a:lstStyle/>
          <a:p>
            <a:endParaRPr lang="en-GB"/>
          </a:p>
        </p:txBody>
      </p:sp>
      <p:pic>
        <p:nvPicPr>
          <p:cNvPr id="6" name="Picture 5">
            <a:extLst>
              <a:ext uri="{FF2B5EF4-FFF2-40B4-BE49-F238E27FC236}">
                <a16:creationId xmlns:a16="http://schemas.microsoft.com/office/drawing/2014/main" id="{6715EFCC-EF89-AC29-DC76-81404E11F95A}"/>
              </a:ext>
            </a:extLst>
          </p:cNvPr>
          <p:cNvPicPr>
            <a:picLocks noChangeAspect="1"/>
          </p:cNvPicPr>
          <p:nvPr/>
        </p:nvPicPr>
        <p:blipFill>
          <a:blip r:embed="rId2"/>
          <a:stretch>
            <a:fillRect/>
          </a:stretch>
        </p:blipFill>
        <p:spPr>
          <a:xfrm>
            <a:off x="3316001" y="1607574"/>
            <a:ext cx="2570687" cy="3894591"/>
          </a:xfrm>
          <a:prstGeom prst="rect">
            <a:avLst/>
          </a:prstGeom>
        </p:spPr>
      </p:pic>
    </p:spTree>
    <p:extLst>
      <p:ext uri="{BB962C8B-B14F-4D97-AF65-F5344CB8AC3E}">
        <p14:creationId xmlns:p14="http://schemas.microsoft.com/office/powerpoint/2010/main" val="2577173717"/>
      </p:ext>
    </p:extLst>
  </p:cSld>
  <p:clrMapOvr>
    <a:masterClrMapping/>
  </p:clrMapOvr>
  <p:transition spd="slow" advClick="0" advTm="25000"/>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13F38B-5386-E9C2-986A-9594BD6A06D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792A580-1822-EB26-595B-A6269A5685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A11DBEB8-B2C3-11C3-3F87-4EE5CC2C8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725CEC4-F8C4-0DDC-FCCA-45AF1FCBC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0F5BCB3-C8D6-C13D-AC88-60F1F3603194}"/>
              </a:ext>
            </a:extLst>
          </p:cNvPr>
          <p:cNvSpPr>
            <a:spLocks noGrp="1"/>
          </p:cNvSpPr>
          <p:nvPr>
            <p:ph type="title"/>
          </p:nvPr>
        </p:nvSpPr>
        <p:spPr>
          <a:xfrm>
            <a:off x="91594" y="212834"/>
            <a:ext cx="2785614" cy="6432331"/>
          </a:xfrm>
        </p:spPr>
        <p:txBody>
          <a:bodyPr anchor="t">
            <a:normAutofit/>
          </a:bodyPr>
          <a:lstStyle/>
          <a:p>
            <a:pPr algn="ctr"/>
            <a:br>
              <a:rPr lang="lt-LT" sz="2800" b="1" dirty="0">
                <a:solidFill>
                  <a:srgbClr val="FFFFFF"/>
                </a:solidFill>
                <a:latin typeface="Algerian" panose="04020705040A02060702" pitchFamily="82" charset="0"/>
                <a:cs typeface="Biome" panose="020B0502040204020203" pitchFamily="34" charset="0"/>
              </a:rPr>
            </a:br>
            <a:r>
              <a:rPr lang="lt-LT" sz="2800" b="1" dirty="0">
                <a:solidFill>
                  <a:srgbClr val="FFFFFF"/>
                </a:solidFill>
                <a:latin typeface="Algerian" panose="04020705040A02060702" pitchFamily="82" charset="0"/>
                <a:cs typeface="Biome" panose="020B0502040204020203" pitchFamily="34" charset="0"/>
              </a:rPr>
              <a:t>KVIEČIAME Į BIBLIOTEKĄ</a:t>
            </a:r>
            <a:r>
              <a:rPr lang="en-GB" sz="2800" b="1" dirty="0">
                <a:solidFill>
                  <a:srgbClr val="FFFFFF"/>
                </a:solidFill>
                <a:latin typeface="Algerian" panose="04020705040A02060702" pitchFamily="82" charset="0"/>
                <a:cs typeface="Biome" panose="020B0502040204020203" pitchFamily="34" charset="0"/>
              </a:rPr>
              <a:t>!</a:t>
            </a: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r>
              <a:rPr lang="lt-LT" sz="4000" b="1" dirty="0">
                <a:solidFill>
                  <a:srgbClr val="00B050"/>
                </a:solidFill>
                <a:latin typeface="Algerian" panose="04020705040A02060702" pitchFamily="82" charset="0"/>
                <a:cs typeface="Biome" panose="020B0502040204020203" pitchFamily="34" charset="0"/>
              </a:rPr>
              <a:t>KNYGŲ KALĖDOS</a:t>
            </a:r>
            <a:r>
              <a:rPr lang="en-GB" sz="4000" b="1" dirty="0">
                <a:solidFill>
                  <a:srgbClr val="00B050"/>
                </a:solidFill>
                <a:latin typeface="Algerian" panose="04020705040A02060702" pitchFamily="82" charset="0"/>
                <a:cs typeface="Biome" panose="020B0502040204020203" pitchFamily="34" charset="0"/>
              </a:rPr>
              <a:t>!</a:t>
            </a:r>
            <a:br>
              <a:rPr lang="lt-LT" sz="40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Gimnazijos tarybos pirmininkės J. Urbonienės </a:t>
            </a:r>
            <a:br>
              <a:rPr lang="lt-LT" sz="1600" b="1" dirty="0">
                <a:solidFill>
                  <a:schemeClr val="bg1">
                    <a:lumMod val="95000"/>
                  </a:schemeClr>
                </a:solidFill>
                <a:latin typeface="Times New Roman" panose="02020603050405020304" pitchFamily="18" charset="0"/>
                <a:cs typeface="Times New Roman" panose="02020603050405020304" pitchFamily="18"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 ir IIe klasės dovana </a:t>
            </a:r>
            <a:br>
              <a:rPr lang="lt-LT" sz="1600" b="1" dirty="0">
                <a:solidFill>
                  <a:schemeClr val="bg1">
                    <a:lumMod val="95000"/>
                  </a:schemeClr>
                </a:solidFill>
                <a:latin typeface="Times New Roman" panose="02020603050405020304" pitchFamily="18" charset="0"/>
                <a:cs typeface="Times New Roman" panose="02020603050405020304" pitchFamily="18"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(dvi knygos)</a:t>
            </a:r>
            <a:br>
              <a:rPr lang="lt-LT" sz="16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endParaRPr lang="en-GB" sz="1200" dirty="0">
              <a:solidFill>
                <a:srgbClr val="FFFFFF"/>
              </a:solidFill>
            </a:endParaRPr>
          </a:p>
        </p:txBody>
      </p:sp>
      <p:sp>
        <p:nvSpPr>
          <p:cNvPr id="4" name="Content Placeholder 3">
            <a:extLst>
              <a:ext uri="{FF2B5EF4-FFF2-40B4-BE49-F238E27FC236}">
                <a16:creationId xmlns:a16="http://schemas.microsoft.com/office/drawing/2014/main" id="{227BD493-C3D2-849B-C391-F7FDC5CEDA21}"/>
              </a:ext>
            </a:extLst>
          </p:cNvPr>
          <p:cNvSpPr>
            <a:spLocks noGrp="1"/>
          </p:cNvSpPr>
          <p:nvPr>
            <p:ph sz="half" idx="2"/>
          </p:nvPr>
        </p:nvSpPr>
        <p:spPr>
          <a:xfrm>
            <a:off x="5994100" y="79286"/>
            <a:ext cx="3106755" cy="6715651"/>
          </a:xfrm>
        </p:spPr>
        <p:txBody>
          <a:bodyPr>
            <a:normAutofit lnSpcReduction="10000"/>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Aš ir noriu gyventi nepaisydamas saiko! </a:t>
            </a: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Pralošęs paskutinius skatikus Rafaelis de Valentenas jau ruošiasi pasitraukti iš šio pasaulio, kai netikėtai į jo rankas pakliūva galingas talismanas – senovinė laukinio asilo oda – šagrenė. Ji gali išpildyti kiekvieną norą, bet kaskart šiek tiek susitraukdama. Kai jos nebeliks – savininkas mirs. Rafaelio troškimas mėgautis šlove, prabanga ir kitais gyvenimo malonumais pernelyg stiprus, kad paisytų grėsmingo įspėjimo. Bet kaina, kurią turės už visa tai sumokėti, – mirtis... </a:t>
            </a:r>
          </a:p>
        </p:txBody>
      </p:sp>
      <p:sp>
        <p:nvSpPr>
          <p:cNvPr id="3" name="Title 1">
            <a:extLst>
              <a:ext uri="{FF2B5EF4-FFF2-40B4-BE49-F238E27FC236}">
                <a16:creationId xmlns:a16="http://schemas.microsoft.com/office/drawing/2014/main" id="{A7613699-9CCE-E27E-FA58-FA0E67E061FC}"/>
              </a:ext>
            </a:extLst>
          </p:cNvPr>
          <p:cNvSpPr txBox="1">
            <a:spLocks/>
          </p:cNvSpPr>
          <p:nvPr/>
        </p:nvSpPr>
        <p:spPr>
          <a:xfrm>
            <a:off x="-78205" y="2828134"/>
            <a:ext cx="2688021" cy="240246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Light"/>
              <a:ea typeface="+mj-ea"/>
              <a:cs typeface="+mj-cs"/>
            </a:endParaRPr>
          </a:p>
        </p:txBody>
      </p:sp>
      <p:pic>
        <p:nvPicPr>
          <p:cNvPr id="7" name="Picture 6">
            <a:extLst>
              <a:ext uri="{FF2B5EF4-FFF2-40B4-BE49-F238E27FC236}">
                <a16:creationId xmlns:a16="http://schemas.microsoft.com/office/drawing/2014/main" id="{289E9440-E4BA-233D-2A12-1DB0DE193049}"/>
              </a:ext>
            </a:extLst>
          </p:cNvPr>
          <p:cNvPicPr>
            <a:picLocks noChangeAspect="1"/>
          </p:cNvPicPr>
          <p:nvPr/>
        </p:nvPicPr>
        <p:blipFill>
          <a:blip r:embed="rId2"/>
          <a:stretch>
            <a:fillRect/>
          </a:stretch>
        </p:blipFill>
        <p:spPr>
          <a:xfrm>
            <a:off x="3198348" y="1825625"/>
            <a:ext cx="2795752" cy="4193628"/>
          </a:xfrm>
          <a:prstGeom prst="rect">
            <a:avLst/>
          </a:prstGeom>
        </p:spPr>
      </p:pic>
    </p:spTree>
    <p:extLst>
      <p:ext uri="{BB962C8B-B14F-4D97-AF65-F5344CB8AC3E}">
        <p14:creationId xmlns:p14="http://schemas.microsoft.com/office/powerpoint/2010/main" val="618950969"/>
      </p:ext>
    </p:extLst>
  </p:cSld>
  <p:clrMapOvr>
    <a:masterClrMapping/>
  </p:clrMapOvr>
  <p:transition spd="slow" advClick="0" advTm="25000"/>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797FCC1-501F-231C-1CE0-D38C531E4C5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A6FD11E-E470-EE7A-4FFD-C9A6179A5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050128C-E3A0-F2F8-31EC-3294895D8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600E0FFA-F6B9-BE8E-89E7-8C7704225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B486B1-69CB-8D26-97F9-556759F17742}"/>
              </a:ext>
            </a:extLst>
          </p:cNvPr>
          <p:cNvSpPr>
            <a:spLocks noGrp="1"/>
          </p:cNvSpPr>
          <p:nvPr>
            <p:ph type="title"/>
          </p:nvPr>
        </p:nvSpPr>
        <p:spPr>
          <a:xfrm>
            <a:off x="91594" y="212834"/>
            <a:ext cx="2785614" cy="6432331"/>
          </a:xfrm>
        </p:spPr>
        <p:txBody>
          <a:bodyPr anchor="t">
            <a:normAutofit/>
          </a:bodyPr>
          <a:lstStyle/>
          <a:p>
            <a:pPr algn="ctr"/>
            <a:br>
              <a:rPr lang="lt-LT" sz="2800" b="1" dirty="0">
                <a:solidFill>
                  <a:srgbClr val="FFFFFF"/>
                </a:solidFill>
                <a:latin typeface="Algerian" panose="04020705040A02060702" pitchFamily="82" charset="0"/>
                <a:cs typeface="Biome" panose="020B0502040204020203" pitchFamily="34" charset="0"/>
              </a:rPr>
            </a:br>
            <a:r>
              <a:rPr lang="lt-LT" sz="2800" b="1" dirty="0">
                <a:solidFill>
                  <a:srgbClr val="FFFFFF"/>
                </a:solidFill>
                <a:latin typeface="Algerian" panose="04020705040A02060702" pitchFamily="82" charset="0"/>
                <a:cs typeface="Biome" panose="020B0502040204020203" pitchFamily="34" charset="0"/>
              </a:rPr>
              <a:t>KVIEČIAME Į BIBLIOTEKĄ</a:t>
            </a:r>
            <a:r>
              <a:rPr lang="en-GB" sz="2800" b="1" dirty="0">
                <a:solidFill>
                  <a:srgbClr val="FFFFFF"/>
                </a:solidFill>
                <a:latin typeface="Algerian" panose="04020705040A02060702" pitchFamily="82" charset="0"/>
                <a:cs typeface="Biome" panose="020B0502040204020203" pitchFamily="34" charset="0"/>
              </a:rPr>
              <a:t>!</a:t>
            </a: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r>
              <a:rPr lang="lt-LT" sz="4000" b="1" dirty="0">
                <a:solidFill>
                  <a:srgbClr val="00B050"/>
                </a:solidFill>
                <a:latin typeface="Algerian" panose="04020705040A02060702" pitchFamily="82" charset="0"/>
                <a:cs typeface="Biome" panose="020B0502040204020203" pitchFamily="34" charset="0"/>
              </a:rPr>
              <a:t>KNYGŲ KALĖDOS</a:t>
            </a:r>
            <a:r>
              <a:rPr lang="en-GB" sz="4000" b="1" dirty="0">
                <a:solidFill>
                  <a:srgbClr val="00B050"/>
                </a:solidFill>
                <a:latin typeface="Algerian" panose="04020705040A02060702" pitchFamily="82" charset="0"/>
                <a:cs typeface="Biome" panose="020B0502040204020203" pitchFamily="34" charset="0"/>
              </a:rPr>
              <a:t>!</a:t>
            </a:r>
            <a:br>
              <a:rPr lang="lt-LT" sz="40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Gimnazijos tarybos pirmininkės J. Urbonienės </a:t>
            </a:r>
            <a:br>
              <a:rPr lang="lt-LT" sz="1600" b="1" dirty="0">
                <a:solidFill>
                  <a:schemeClr val="bg1">
                    <a:lumMod val="95000"/>
                  </a:schemeClr>
                </a:solidFill>
                <a:latin typeface="Times New Roman" panose="02020603050405020304" pitchFamily="18" charset="0"/>
                <a:cs typeface="Times New Roman" panose="02020603050405020304" pitchFamily="18"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 dovana</a:t>
            </a:r>
            <a:br>
              <a:rPr lang="lt-LT" sz="16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endParaRPr lang="en-GB" sz="1200" dirty="0">
              <a:solidFill>
                <a:srgbClr val="FFFFFF"/>
              </a:solidFill>
            </a:endParaRPr>
          </a:p>
        </p:txBody>
      </p:sp>
      <p:sp>
        <p:nvSpPr>
          <p:cNvPr id="4" name="Content Placeholder 3">
            <a:extLst>
              <a:ext uri="{FF2B5EF4-FFF2-40B4-BE49-F238E27FC236}">
                <a16:creationId xmlns:a16="http://schemas.microsoft.com/office/drawing/2014/main" id="{8CD70D4D-7EF2-30D8-CBB8-9B7CA44C6FC1}"/>
              </a:ext>
            </a:extLst>
          </p:cNvPr>
          <p:cNvSpPr>
            <a:spLocks noGrp="1"/>
          </p:cNvSpPr>
          <p:nvPr>
            <p:ph sz="half" idx="2"/>
          </p:nvPr>
        </p:nvSpPr>
        <p:spPr>
          <a:xfrm>
            <a:off x="5994100" y="79286"/>
            <a:ext cx="3106755" cy="6715651"/>
          </a:xfrm>
        </p:spPr>
        <p:txBody>
          <a:bodyPr>
            <a:normAutofit lnSpcReduction="10000"/>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LONDONAS, 1923-IEJI. Danguje skraido drakonai, gatvėse siautėja protestai, o Vivjena nesijaudina. Ji laikysis taisyklių, gaus galimybę atlikti vasaros praktiką, skirtą drakonų kalbų studijoms, pasižymės sumanumu ir geru būdu ir pasirūpins, kad jos jaunėlei sesutei nė už ką netektų augti Trečioje klasėje. Jai tereikia išvaduoti vieną drakoną.</a:t>
            </a:r>
          </a:p>
          <a:p>
            <a:pPr marL="0" indent="0">
              <a:buNone/>
            </a:pPr>
            <a:r>
              <a:rPr lang="lt-LT" sz="2000" b="1" dirty="0">
                <a:latin typeface="Times New Roman" panose="02020603050405020304" pitchFamily="18" charset="0"/>
                <a:cs typeface="Times New Roman" panose="02020603050405020304" pitchFamily="18" charset="0"/>
              </a:rPr>
              <a:t>„Draugystė, romantika, lingvistikos ir kovotojų šnipinėjimo subtilybės, persmelktos distopiškos atmosferos ir galybės drakonų – taip galima apibendrinti išdavysčių, nevilties ir ambicijų kupiną epą.“ – Publishers Weekly</a:t>
            </a:r>
          </a:p>
        </p:txBody>
      </p:sp>
      <p:sp>
        <p:nvSpPr>
          <p:cNvPr id="3" name="Title 1">
            <a:extLst>
              <a:ext uri="{FF2B5EF4-FFF2-40B4-BE49-F238E27FC236}">
                <a16:creationId xmlns:a16="http://schemas.microsoft.com/office/drawing/2014/main" id="{91D81327-B9B5-4C85-B156-B708BFE1CFFA}"/>
              </a:ext>
            </a:extLst>
          </p:cNvPr>
          <p:cNvSpPr txBox="1">
            <a:spLocks/>
          </p:cNvSpPr>
          <p:nvPr/>
        </p:nvSpPr>
        <p:spPr>
          <a:xfrm>
            <a:off x="-78205" y="2828134"/>
            <a:ext cx="2688021" cy="240246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Light"/>
              <a:ea typeface="+mj-ea"/>
              <a:cs typeface="+mj-cs"/>
            </a:endParaRPr>
          </a:p>
        </p:txBody>
      </p:sp>
      <p:pic>
        <p:nvPicPr>
          <p:cNvPr id="5" name="Picture 4">
            <a:extLst>
              <a:ext uri="{FF2B5EF4-FFF2-40B4-BE49-F238E27FC236}">
                <a16:creationId xmlns:a16="http://schemas.microsoft.com/office/drawing/2014/main" id="{CBEC804D-E77F-E0F2-72E1-D10B3AD41581}"/>
              </a:ext>
            </a:extLst>
          </p:cNvPr>
          <p:cNvPicPr>
            <a:picLocks noChangeAspect="1"/>
          </p:cNvPicPr>
          <p:nvPr/>
        </p:nvPicPr>
        <p:blipFill>
          <a:blip r:embed="rId2"/>
          <a:stretch>
            <a:fillRect/>
          </a:stretch>
        </p:blipFill>
        <p:spPr>
          <a:xfrm>
            <a:off x="3235134" y="1876097"/>
            <a:ext cx="2758965" cy="4138448"/>
          </a:xfrm>
          <a:prstGeom prst="rect">
            <a:avLst/>
          </a:prstGeom>
        </p:spPr>
      </p:pic>
    </p:spTree>
    <p:extLst>
      <p:ext uri="{BB962C8B-B14F-4D97-AF65-F5344CB8AC3E}">
        <p14:creationId xmlns:p14="http://schemas.microsoft.com/office/powerpoint/2010/main" val="518123753"/>
      </p:ext>
    </p:extLst>
  </p:cSld>
  <p:clrMapOvr>
    <a:masterClrMapping/>
  </p:clrMapOvr>
  <p:transition spd="slow" advClick="0" advTm="25000"/>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9FB033-AD00-91FE-65D1-31ECDFD2A9EE}"/>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64E6E90-E698-B0F6-FCFE-9686E1C0EA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9B03B8C-C0F0-653E-CD95-469FE8978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8E6EF0A4-7D8C-41DF-8D32-A34587818A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F03C115-1CD6-7D23-3940-B37DE140DC96}"/>
              </a:ext>
            </a:extLst>
          </p:cNvPr>
          <p:cNvSpPr>
            <a:spLocks noGrp="1"/>
          </p:cNvSpPr>
          <p:nvPr>
            <p:ph type="title"/>
          </p:nvPr>
        </p:nvSpPr>
        <p:spPr>
          <a:xfrm>
            <a:off x="189186" y="212834"/>
            <a:ext cx="2688021" cy="6432331"/>
          </a:xfrm>
        </p:spPr>
        <p:txBody>
          <a:bodyPr anchor="t">
            <a:normAutofit/>
          </a:bodyPr>
          <a:lstStyle/>
          <a:p>
            <a:pPr algn="ctr"/>
            <a:br>
              <a:rPr lang="lt-LT" sz="2800" b="1" dirty="0">
                <a:solidFill>
                  <a:srgbClr val="FFFFFF"/>
                </a:solidFill>
                <a:latin typeface="Algerian" panose="04020705040A02060702" pitchFamily="82" charset="0"/>
                <a:cs typeface="Biome" panose="020B0502040204020203" pitchFamily="34" charset="0"/>
              </a:rPr>
            </a:br>
            <a:r>
              <a:rPr lang="lt-LT" sz="2800" b="1" dirty="0">
                <a:solidFill>
                  <a:srgbClr val="FFFFFF"/>
                </a:solidFill>
                <a:latin typeface="Algerian" panose="04020705040A02060702" pitchFamily="82" charset="0"/>
                <a:cs typeface="Biome" panose="020B0502040204020203" pitchFamily="34" charset="0"/>
              </a:rPr>
              <a:t>KVIEČIAME Į BIBLIOTEKĄ</a:t>
            </a:r>
            <a:r>
              <a:rPr lang="en-GB" sz="2800" b="1" dirty="0">
                <a:solidFill>
                  <a:srgbClr val="FFFFFF"/>
                </a:solidFill>
                <a:latin typeface="Algerian" panose="04020705040A02060702" pitchFamily="82" charset="0"/>
                <a:cs typeface="Biome" panose="020B0502040204020203" pitchFamily="34" charset="0"/>
              </a:rPr>
              <a:t>!</a:t>
            </a: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r>
              <a:rPr lang="lt-LT" sz="4000" b="1" dirty="0">
                <a:solidFill>
                  <a:srgbClr val="00B050"/>
                </a:solidFill>
                <a:latin typeface="Algerian" panose="04020705040A02060702" pitchFamily="82" charset="0"/>
                <a:cs typeface="Biome" panose="020B0502040204020203" pitchFamily="34" charset="0"/>
              </a:rPr>
              <a:t>KNYGŲ KALĖDOS</a:t>
            </a:r>
            <a:r>
              <a:rPr lang="en-GB" sz="4000" b="1" dirty="0">
                <a:solidFill>
                  <a:srgbClr val="00B050"/>
                </a:solidFill>
                <a:latin typeface="Algerian" panose="04020705040A02060702" pitchFamily="82" charset="0"/>
                <a:cs typeface="Biome" panose="020B0502040204020203" pitchFamily="34" charset="0"/>
              </a:rPr>
              <a:t>!</a:t>
            </a:r>
            <a:br>
              <a:rPr lang="lt-LT" sz="40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IIIb klasės dovana</a:t>
            </a:r>
            <a:br>
              <a:rPr lang="lt-LT" sz="16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endParaRPr lang="en-GB" sz="1200" dirty="0">
              <a:solidFill>
                <a:srgbClr val="FFFFFF"/>
              </a:solidFill>
            </a:endParaRPr>
          </a:p>
        </p:txBody>
      </p:sp>
      <p:sp>
        <p:nvSpPr>
          <p:cNvPr id="4" name="Content Placeholder 3">
            <a:extLst>
              <a:ext uri="{FF2B5EF4-FFF2-40B4-BE49-F238E27FC236}">
                <a16:creationId xmlns:a16="http://schemas.microsoft.com/office/drawing/2014/main" id="{5CB7C745-B769-C6C9-0155-2004E9C3A3E4}"/>
              </a:ext>
            </a:extLst>
          </p:cNvPr>
          <p:cNvSpPr>
            <a:spLocks noGrp="1"/>
          </p:cNvSpPr>
          <p:nvPr>
            <p:ph sz="half" idx="2"/>
          </p:nvPr>
        </p:nvSpPr>
        <p:spPr>
          <a:xfrm>
            <a:off x="5886688" y="79286"/>
            <a:ext cx="3214167" cy="6715651"/>
          </a:xfrm>
        </p:spPr>
        <p:txBody>
          <a:bodyPr>
            <a:normAutofit/>
          </a:bodyPr>
          <a:lstStyle/>
          <a:p>
            <a:pPr marL="0" indent="0">
              <a:buNone/>
            </a:pPr>
            <a:r>
              <a:rPr lang="lt-LT" sz="2000" b="1" dirty="0">
                <a:latin typeface="Times New Roman" panose="02020603050405020304" pitchFamily="18" charset="0"/>
                <a:cs typeface="Times New Roman" panose="02020603050405020304" pitchFamily="18" charset="0"/>
              </a:rPr>
              <a:t>Yra vardų, kuriuos ištarus bemat prieš akis iškyla valstybė. Vienas tokių Lietuvos istorijos nepamirštamų žmonių – Didysis kunigaikštis Vytautas, kurį dar gyvą amžininkai lygino su Cezariu ar Aleksandru Didžiuoju. Bet kas iš tiesų buvo šis žmogus, dar gyvas gaubiamas mitų ir legendų? Nors skirtingi istorikai, skirtingai vertina įvykius, jų nuomonės visiškai priešingos, bet nei vienas neneigia milžiniškos Vytauto Didžiojo reikšmės Lietuvos istorijai. VYTAUTAS DIDYSIS – unikali istorinė knyga apie žmogų ir mitą – vienintelį didvyrį, išplėtusį Lietuvą nuo jūros iki jūros.</a:t>
            </a:r>
          </a:p>
        </p:txBody>
      </p:sp>
      <p:sp>
        <p:nvSpPr>
          <p:cNvPr id="3" name="Title 1">
            <a:extLst>
              <a:ext uri="{FF2B5EF4-FFF2-40B4-BE49-F238E27FC236}">
                <a16:creationId xmlns:a16="http://schemas.microsoft.com/office/drawing/2014/main" id="{55CF88F0-6811-C798-0FC1-FC36F0C00F1A}"/>
              </a:ext>
            </a:extLst>
          </p:cNvPr>
          <p:cNvSpPr txBox="1">
            <a:spLocks/>
          </p:cNvSpPr>
          <p:nvPr/>
        </p:nvSpPr>
        <p:spPr>
          <a:xfrm>
            <a:off x="-78205" y="2828134"/>
            <a:ext cx="2688021" cy="240246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Light"/>
              <a:ea typeface="+mj-ea"/>
              <a:cs typeface="+mj-cs"/>
            </a:endParaRPr>
          </a:p>
        </p:txBody>
      </p:sp>
      <p:pic>
        <p:nvPicPr>
          <p:cNvPr id="8" name="Picture 7">
            <a:extLst>
              <a:ext uri="{FF2B5EF4-FFF2-40B4-BE49-F238E27FC236}">
                <a16:creationId xmlns:a16="http://schemas.microsoft.com/office/drawing/2014/main" id="{6860B973-FB2C-B882-2971-4CB9E8FBBEBE}"/>
              </a:ext>
            </a:extLst>
          </p:cNvPr>
          <p:cNvPicPr>
            <a:picLocks noChangeAspect="1"/>
          </p:cNvPicPr>
          <p:nvPr/>
        </p:nvPicPr>
        <p:blipFill>
          <a:blip r:embed="rId2"/>
          <a:stretch>
            <a:fillRect/>
          </a:stretch>
        </p:blipFill>
        <p:spPr>
          <a:xfrm>
            <a:off x="3278890" y="1960847"/>
            <a:ext cx="2644910" cy="3839385"/>
          </a:xfrm>
          <a:prstGeom prst="rect">
            <a:avLst/>
          </a:prstGeom>
        </p:spPr>
      </p:pic>
    </p:spTree>
    <p:extLst>
      <p:ext uri="{BB962C8B-B14F-4D97-AF65-F5344CB8AC3E}">
        <p14:creationId xmlns:p14="http://schemas.microsoft.com/office/powerpoint/2010/main" val="2324417264"/>
      </p:ext>
    </p:extLst>
  </p:cSld>
  <p:clrMapOvr>
    <a:masterClrMapping/>
  </p:clrMapOvr>
  <p:transition spd="slow" advClick="0" advTm="25000"/>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88AF8E4-2A84-6808-5F37-AA14C1F391D0}"/>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2A3F533-DDBD-CE6C-99F1-B4763035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BDD80947-82B8-65A4-CE6D-C23A182F1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04F554C-3382-4A3E-7AB1-B0B48245D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26D4CDC-5631-AB57-0AF6-B83CAC7159B0}"/>
              </a:ext>
            </a:extLst>
          </p:cNvPr>
          <p:cNvSpPr>
            <a:spLocks noGrp="1"/>
          </p:cNvSpPr>
          <p:nvPr>
            <p:ph type="title"/>
          </p:nvPr>
        </p:nvSpPr>
        <p:spPr>
          <a:xfrm>
            <a:off x="189186" y="212834"/>
            <a:ext cx="2688021" cy="6432331"/>
          </a:xfrm>
        </p:spPr>
        <p:txBody>
          <a:bodyPr anchor="t">
            <a:normAutofit/>
          </a:bodyPr>
          <a:lstStyle/>
          <a:p>
            <a:pPr algn="ctr"/>
            <a:br>
              <a:rPr lang="lt-LT" sz="2800" b="1" dirty="0">
                <a:solidFill>
                  <a:srgbClr val="FFFFFF"/>
                </a:solidFill>
                <a:latin typeface="Algerian" panose="04020705040A02060702" pitchFamily="82" charset="0"/>
                <a:cs typeface="Biome" panose="020B0502040204020203" pitchFamily="34" charset="0"/>
              </a:rPr>
            </a:br>
            <a:r>
              <a:rPr lang="lt-LT" sz="2800" b="1" dirty="0">
                <a:solidFill>
                  <a:srgbClr val="FFFFFF"/>
                </a:solidFill>
                <a:latin typeface="Algerian" panose="04020705040A02060702" pitchFamily="82" charset="0"/>
                <a:cs typeface="Biome" panose="020B0502040204020203" pitchFamily="34" charset="0"/>
              </a:rPr>
              <a:t>KVIEČIAME Į BIBLIOTEKĄ</a:t>
            </a:r>
            <a:r>
              <a:rPr lang="en-GB" sz="2800" b="1" dirty="0">
                <a:solidFill>
                  <a:srgbClr val="FFFFFF"/>
                </a:solidFill>
                <a:latin typeface="Algerian" panose="04020705040A02060702" pitchFamily="82" charset="0"/>
                <a:cs typeface="Biome" panose="020B0502040204020203" pitchFamily="34" charset="0"/>
              </a:rPr>
              <a:t>!</a:t>
            </a: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r>
              <a:rPr lang="lt-LT" sz="4000" b="1" dirty="0">
                <a:solidFill>
                  <a:srgbClr val="00B050"/>
                </a:solidFill>
                <a:latin typeface="Algerian" panose="04020705040A02060702" pitchFamily="82" charset="0"/>
                <a:cs typeface="Biome" panose="020B0502040204020203" pitchFamily="34" charset="0"/>
              </a:rPr>
              <a:t>KNYGŲ KALĖDOS</a:t>
            </a:r>
            <a:r>
              <a:rPr lang="en-GB" sz="4000" b="1" dirty="0">
                <a:solidFill>
                  <a:srgbClr val="00B050"/>
                </a:solidFill>
                <a:latin typeface="Algerian" panose="04020705040A02060702" pitchFamily="82" charset="0"/>
                <a:cs typeface="Biome" panose="020B0502040204020203" pitchFamily="34" charset="0"/>
              </a:rPr>
              <a:t>!</a:t>
            </a:r>
            <a:br>
              <a:rPr lang="lt-LT" sz="40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IIIb klasės dovana</a:t>
            </a:r>
            <a:br>
              <a:rPr lang="lt-LT" sz="16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endParaRPr lang="en-GB" sz="1200" dirty="0">
              <a:solidFill>
                <a:srgbClr val="FFFFFF"/>
              </a:solidFill>
            </a:endParaRPr>
          </a:p>
        </p:txBody>
      </p:sp>
      <p:sp>
        <p:nvSpPr>
          <p:cNvPr id="4" name="Content Placeholder 3">
            <a:extLst>
              <a:ext uri="{FF2B5EF4-FFF2-40B4-BE49-F238E27FC236}">
                <a16:creationId xmlns:a16="http://schemas.microsoft.com/office/drawing/2014/main" id="{8ABA8111-305C-1BF7-3293-DB0822C829CF}"/>
              </a:ext>
            </a:extLst>
          </p:cNvPr>
          <p:cNvSpPr>
            <a:spLocks noGrp="1"/>
          </p:cNvSpPr>
          <p:nvPr>
            <p:ph sz="half" idx="2"/>
          </p:nvPr>
        </p:nvSpPr>
        <p:spPr>
          <a:xfrm>
            <a:off x="5886688" y="79286"/>
            <a:ext cx="3214167" cy="6715651"/>
          </a:xfrm>
        </p:spPr>
        <p:txBody>
          <a:bodyPr>
            <a:normAutofit fontScale="92500" lnSpcReduction="20000"/>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Dviejų dalių apysaka „Franė ir Zujis“ apie du Glasų šeimos vaikus ir jų ankstyvos pilnametystės iššūkių, ieškojimų kupiną gyvenimą. Studentė Franė eina į pasimatymą su savo vaikinu. Jie atrodo lyg tobula pora, tačiau nesugeba kalbėtis apie tai, kas jiems iš tiesų svarbu, galiausiai tikrieji jausmai, o ypač trapi emocinė Franės būsena ir negebėjimas prisitaikyti prie visuomenės, iškyla į paviršių. Antroje dalyje Franė visiškai palaužta dvasinių kančių, o jai į pagalbą netikėtai ateina brolis Zujis.</a:t>
            </a:r>
          </a:p>
          <a:p>
            <a:pPr marL="0" indent="0">
              <a:buNone/>
            </a:pPr>
            <a:r>
              <a:rPr lang="lt-LT" sz="2000" b="1" dirty="0">
                <a:latin typeface="Times New Roman" panose="02020603050405020304" pitchFamily="18" charset="0"/>
                <a:cs typeface="Times New Roman" panose="02020603050405020304" pitchFamily="18" charset="0"/>
              </a:rPr>
              <a:t>Apysaka „Franė ir Zujis“, kurios centre atsiduria egzistenciniai ieškojimai, kupina taiklių įžvalgų ir šmaikštumo. Kritikai įžvelgė, kad kūrinyje matoma prieštara tarp spindinčio, gausaus išorinio pasaulio ir vidinės tuštumos gali būti suprasta kaip modernios visuomenės metafora.</a:t>
            </a:r>
          </a:p>
        </p:txBody>
      </p:sp>
      <p:sp>
        <p:nvSpPr>
          <p:cNvPr id="3" name="Title 1">
            <a:extLst>
              <a:ext uri="{FF2B5EF4-FFF2-40B4-BE49-F238E27FC236}">
                <a16:creationId xmlns:a16="http://schemas.microsoft.com/office/drawing/2014/main" id="{4212B003-B17C-91FB-31E7-882876BDC8CD}"/>
              </a:ext>
            </a:extLst>
          </p:cNvPr>
          <p:cNvSpPr txBox="1">
            <a:spLocks/>
          </p:cNvSpPr>
          <p:nvPr/>
        </p:nvSpPr>
        <p:spPr>
          <a:xfrm>
            <a:off x="-78205" y="2828134"/>
            <a:ext cx="2688021" cy="240246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Light"/>
              <a:ea typeface="+mj-ea"/>
              <a:cs typeface="+mj-cs"/>
            </a:endParaRPr>
          </a:p>
        </p:txBody>
      </p:sp>
      <p:pic>
        <p:nvPicPr>
          <p:cNvPr id="5" name="Picture 4">
            <a:extLst>
              <a:ext uri="{FF2B5EF4-FFF2-40B4-BE49-F238E27FC236}">
                <a16:creationId xmlns:a16="http://schemas.microsoft.com/office/drawing/2014/main" id="{4618D4C3-EFBA-5124-0A7E-B33E29988158}"/>
              </a:ext>
            </a:extLst>
          </p:cNvPr>
          <p:cNvPicPr>
            <a:picLocks noChangeAspect="1"/>
          </p:cNvPicPr>
          <p:nvPr/>
        </p:nvPicPr>
        <p:blipFill>
          <a:blip r:embed="rId2"/>
          <a:stretch>
            <a:fillRect/>
          </a:stretch>
        </p:blipFill>
        <p:spPr>
          <a:xfrm>
            <a:off x="3258182" y="1781503"/>
            <a:ext cx="2628506" cy="4150272"/>
          </a:xfrm>
          <a:prstGeom prst="rect">
            <a:avLst/>
          </a:prstGeom>
        </p:spPr>
      </p:pic>
    </p:spTree>
    <p:extLst>
      <p:ext uri="{BB962C8B-B14F-4D97-AF65-F5344CB8AC3E}">
        <p14:creationId xmlns:p14="http://schemas.microsoft.com/office/powerpoint/2010/main" val="3237191736"/>
      </p:ext>
    </p:extLst>
  </p:cSld>
  <p:clrMapOvr>
    <a:masterClrMapping/>
  </p:clrMapOvr>
  <p:transition spd="slow" advClick="0" advTm="25000"/>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0ECF10B-4B18-668D-BD43-90B4F38FED68}"/>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C16E361-19AE-6A99-B413-9D85954A42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BCED24B2-18D1-F232-3AFD-49B90EA3A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94619BB4-D517-68B8-6A7B-ECBA1F616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BC70ED-95E2-BC16-D071-B98E0941E417}"/>
              </a:ext>
            </a:extLst>
          </p:cNvPr>
          <p:cNvSpPr>
            <a:spLocks noGrp="1"/>
          </p:cNvSpPr>
          <p:nvPr>
            <p:ph type="title"/>
          </p:nvPr>
        </p:nvSpPr>
        <p:spPr>
          <a:xfrm>
            <a:off x="189186" y="212834"/>
            <a:ext cx="2688021" cy="6432331"/>
          </a:xfrm>
        </p:spPr>
        <p:txBody>
          <a:bodyPr anchor="t">
            <a:normAutofit/>
          </a:bodyPr>
          <a:lstStyle/>
          <a:p>
            <a:pPr algn="ctr"/>
            <a:br>
              <a:rPr lang="lt-LT" sz="2800" b="1" dirty="0">
                <a:solidFill>
                  <a:srgbClr val="FFFFFF"/>
                </a:solidFill>
                <a:latin typeface="Algerian" panose="04020705040A02060702" pitchFamily="82" charset="0"/>
                <a:cs typeface="Biome" panose="020B0502040204020203" pitchFamily="34" charset="0"/>
              </a:rPr>
            </a:br>
            <a:r>
              <a:rPr lang="lt-LT" sz="2800" b="1" dirty="0">
                <a:solidFill>
                  <a:srgbClr val="FFFFFF"/>
                </a:solidFill>
                <a:latin typeface="Algerian" panose="04020705040A02060702" pitchFamily="82" charset="0"/>
                <a:cs typeface="Biome" panose="020B0502040204020203" pitchFamily="34" charset="0"/>
              </a:rPr>
              <a:t>KVIEČIAME Į BIBLIOTEKĄ</a:t>
            </a:r>
            <a:r>
              <a:rPr lang="en-GB" sz="2800" b="1" dirty="0">
                <a:solidFill>
                  <a:srgbClr val="FFFFFF"/>
                </a:solidFill>
                <a:latin typeface="Algerian" panose="04020705040A02060702" pitchFamily="82" charset="0"/>
                <a:cs typeface="Biome" panose="020B0502040204020203" pitchFamily="34" charset="0"/>
              </a:rPr>
              <a:t>!</a:t>
            </a: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r>
              <a:rPr lang="lt-LT" sz="4000" b="1" dirty="0">
                <a:solidFill>
                  <a:srgbClr val="00B050"/>
                </a:solidFill>
                <a:latin typeface="Algerian" panose="04020705040A02060702" pitchFamily="82" charset="0"/>
                <a:cs typeface="Biome" panose="020B0502040204020203" pitchFamily="34" charset="0"/>
              </a:rPr>
              <a:t>KNYGŲ KALĖDOS</a:t>
            </a:r>
            <a:r>
              <a:rPr lang="en-GB" sz="4000" b="1" dirty="0">
                <a:solidFill>
                  <a:srgbClr val="00B050"/>
                </a:solidFill>
                <a:latin typeface="Algerian" panose="04020705040A02060702" pitchFamily="82" charset="0"/>
                <a:cs typeface="Biome" panose="020B0502040204020203" pitchFamily="34" charset="0"/>
              </a:rPr>
              <a:t>!</a:t>
            </a:r>
            <a:br>
              <a:rPr lang="lt-LT" sz="40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r>
              <a:rPr lang="lt-LT" sz="1600" b="1" dirty="0">
                <a:solidFill>
                  <a:schemeClr val="bg1">
                    <a:lumMod val="95000"/>
                  </a:schemeClr>
                </a:solidFill>
                <a:latin typeface="Times New Roman" panose="02020603050405020304" pitchFamily="18" charset="0"/>
                <a:cs typeface="Times New Roman" panose="02020603050405020304" pitchFamily="18" charset="0"/>
              </a:rPr>
              <a:t>IIIb klasės dovana</a:t>
            </a:r>
            <a:br>
              <a:rPr lang="lt-LT" sz="16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endParaRPr lang="en-GB" sz="1200" dirty="0">
              <a:solidFill>
                <a:srgbClr val="FFFFFF"/>
              </a:solidFill>
            </a:endParaRPr>
          </a:p>
        </p:txBody>
      </p:sp>
      <p:sp>
        <p:nvSpPr>
          <p:cNvPr id="4" name="Content Placeholder 3">
            <a:extLst>
              <a:ext uri="{FF2B5EF4-FFF2-40B4-BE49-F238E27FC236}">
                <a16:creationId xmlns:a16="http://schemas.microsoft.com/office/drawing/2014/main" id="{67FBB0CD-ABF6-7CBC-5B5C-DA204802640D}"/>
              </a:ext>
            </a:extLst>
          </p:cNvPr>
          <p:cNvSpPr>
            <a:spLocks noGrp="1"/>
          </p:cNvSpPr>
          <p:nvPr>
            <p:ph sz="half" idx="2"/>
          </p:nvPr>
        </p:nvSpPr>
        <p:spPr>
          <a:xfrm>
            <a:off x="5886688" y="79286"/>
            <a:ext cx="3214167" cy="6715651"/>
          </a:xfrm>
        </p:spPr>
        <p:txBody>
          <a:bodyPr>
            <a:normAutofit/>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Ar kada pagalvojote, kas nutiktų, jei labai norėtumėte ką nors pasakyti, bet negalėtumėte? Kaip pasikeistų pasaulis, jei visi, pastebėję neteisybę, nenumotų ranka ir nenueitų šalin? O ką jaučia žirgas, kai juo jojate? Juodasis Gražuolis visuomet atlieka savo pareigą sąžiningai ir savęs negailėdamas. Deja, žmogus jam ne visada atsidėkoja tuo pačiu ir pamiršta, kad ne tik jis, bet visos pasaulio būtybės yra vertos meilės ir pagarbos.</a:t>
            </a:r>
          </a:p>
        </p:txBody>
      </p:sp>
      <p:sp>
        <p:nvSpPr>
          <p:cNvPr id="3" name="Title 1">
            <a:extLst>
              <a:ext uri="{FF2B5EF4-FFF2-40B4-BE49-F238E27FC236}">
                <a16:creationId xmlns:a16="http://schemas.microsoft.com/office/drawing/2014/main" id="{E5869D5E-140E-510B-EF37-FB821924F15E}"/>
              </a:ext>
            </a:extLst>
          </p:cNvPr>
          <p:cNvSpPr txBox="1">
            <a:spLocks/>
          </p:cNvSpPr>
          <p:nvPr/>
        </p:nvSpPr>
        <p:spPr>
          <a:xfrm>
            <a:off x="-78205" y="2828134"/>
            <a:ext cx="2688021" cy="240246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Light"/>
              <a:ea typeface="+mj-ea"/>
              <a:cs typeface="+mj-cs"/>
            </a:endParaRPr>
          </a:p>
        </p:txBody>
      </p:sp>
      <p:pic>
        <p:nvPicPr>
          <p:cNvPr id="5" name="Picture 4">
            <a:extLst>
              <a:ext uri="{FF2B5EF4-FFF2-40B4-BE49-F238E27FC236}">
                <a16:creationId xmlns:a16="http://schemas.microsoft.com/office/drawing/2014/main" id="{777273B6-E1D6-1C33-CC6C-209BAB116FD9}"/>
              </a:ext>
            </a:extLst>
          </p:cNvPr>
          <p:cNvPicPr>
            <a:picLocks noChangeAspect="1"/>
          </p:cNvPicPr>
          <p:nvPr/>
        </p:nvPicPr>
        <p:blipFill>
          <a:blip r:embed="rId2"/>
          <a:stretch>
            <a:fillRect/>
          </a:stretch>
        </p:blipFill>
        <p:spPr>
          <a:xfrm>
            <a:off x="3174173" y="1744717"/>
            <a:ext cx="2743200" cy="3810000"/>
          </a:xfrm>
          <a:prstGeom prst="rect">
            <a:avLst/>
          </a:prstGeom>
        </p:spPr>
      </p:pic>
    </p:spTree>
    <p:extLst>
      <p:ext uri="{BB962C8B-B14F-4D97-AF65-F5344CB8AC3E}">
        <p14:creationId xmlns:p14="http://schemas.microsoft.com/office/powerpoint/2010/main" val="361747021"/>
      </p:ext>
    </p:extLst>
  </p:cSld>
  <p:clrMapOvr>
    <a:masterClrMapping/>
  </p:clrMapOvr>
  <p:transition spd="slow" advClick="0" advTm="25000"/>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1561</TotalTime>
  <Words>1471</Words>
  <Application>Microsoft Office PowerPoint</Application>
  <PresentationFormat>On-screen Show (4:3)</PresentationFormat>
  <Paragraphs>53</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Algerian</vt:lpstr>
      <vt:lpstr>Arial</vt:lpstr>
      <vt:lpstr>Calibri</vt:lpstr>
      <vt:lpstr>Calibri Light</vt:lpstr>
      <vt:lpstr>Times New Roman</vt:lpstr>
      <vt:lpstr>Office Theme</vt:lpstr>
      <vt:lpstr> KVIEČIAME Į BIBLIOTEKĄ!   KNYGŲ KALĖDOS!     IIf klasės dovana  </vt:lpstr>
      <vt:lpstr> KVIEČIAME Į BIBLIOTEKĄ!   KNYGŲ KALĖDOS!     IIf klasės dovana  </vt:lpstr>
      <vt:lpstr> KVIEČIAME Į BIBLIOTEKĄ!   KNYGŲ KALĖDOS!     Ia klasės dovana  </vt:lpstr>
      <vt:lpstr> KVIEČIAME Į BIBLIOTEKĄ!   KNYGŲ KALĖDOS!     Ia klasės dovana  </vt:lpstr>
      <vt:lpstr> KVIEČIAME Į BIBLIOTEKĄ!   KNYGŲ KALĖDOS!   Gimnazijos tarybos pirmininkės J. Urbonienės   ir IIe klasės dovana  (dvi knygos)  </vt:lpstr>
      <vt:lpstr> KVIEČIAME Į BIBLIOTEKĄ!   KNYGŲ KALĖDOS!   Gimnazijos tarybos pirmininkės J. Urbonienės   dovana  </vt:lpstr>
      <vt:lpstr> KVIEČIAME Į BIBLIOTEKĄ!   KNYGŲ KALĖDOS!     IIIb klasės dovana  </vt:lpstr>
      <vt:lpstr> KVIEČIAME Į BIBLIOTEKĄ!   KNYGŲ KALĖDOS!     IIIb klasės dovana  </vt:lpstr>
      <vt:lpstr> KVIEČIAME Į BIBLIOTEKĄ!   KNYGŲ KALĖDOS!     IIIb klasės dovana  </vt:lpstr>
      <vt:lpstr> KVIEČIAME Į BIBLIOTEKĄ!   KNYGŲ KALĖDOS!     If ir Ig klasių,  kuratorės G. Jakaitės dovana  </vt:lpstr>
      <vt:lpstr> KVIEČIAME Į BIBLIOTEKĄ!   KNYGŲ KALĖDOS!     If ir Ig klasių,  kuratorės G. Jakaitės dovana  </vt:lpstr>
      <vt:lpstr> KVIEČIAME Į BIBLIOTEKĄ!   KNYGŲ KALĖDOS!     If ir Ig klasių,  kuratorės G. Jakaitės dovana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NAUJOS KNYGOS.  KVIEČIAME Į BIBLIOTEKĄ!</dc:title>
  <dc:creator>Dalia Žurkauskienė</dc:creator>
  <cp:lastModifiedBy>Barbora Dotienė</cp:lastModifiedBy>
  <cp:revision>269</cp:revision>
  <cp:lastPrinted>2024-08-28T09:54:52Z</cp:lastPrinted>
  <dcterms:created xsi:type="dcterms:W3CDTF">2022-02-08T06:30:53Z</dcterms:created>
  <dcterms:modified xsi:type="dcterms:W3CDTF">2026-01-19T10:38:17Z</dcterms:modified>
</cp:coreProperties>
</file>